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6" r:id="rId2"/>
    <p:sldId id="257" r:id="rId3"/>
    <p:sldId id="259" r:id="rId4"/>
    <p:sldId id="258" r:id="rId5"/>
    <p:sldId id="260" r:id="rId6"/>
    <p:sldId id="261" r:id="rId7"/>
    <p:sldId id="262" r:id="rId8"/>
    <p:sldId id="263" r:id="rId9"/>
    <p:sldId id="265" r:id="rId10"/>
    <p:sldId id="267" r:id="rId11"/>
    <p:sldId id="266" r:id="rId12"/>
    <p:sldId id="268" r:id="rId13"/>
    <p:sldId id="269" r:id="rId14"/>
    <p:sldId id="270" r:id="rId15"/>
    <p:sldId id="271" r:id="rId16"/>
    <p:sldId id="272" r:id="rId17"/>
    <p:sldId id="274" r:id="rId18"/>
    <p:sldId id="273" r:id="rId19"/>
    <p:sldId id="275" r:id="rId20"/>
    <p:sldId id="277" r:id="rId21"/>
    <p:sldId id="276" r:id="rId22"/>
    <p:sldId id="278" r:id="rId23"/>
    <p:sldId id="279" r:id="rId24"/>
    <p:sldId id="280" r:id="rId25"/>
    <p:sldId id="281" r:id="rId26"/>
    <p:sldId id="282" r:id="rId27"/>
    <p:sldId id="283" r:id="rId28"/>
    <p:sldId id="285" r:id="rId29"/>
    <p:sldId id="284" r:id="rId30"/>
    <p:sldId id="297" r:id="rId31"/>
    <p:sldId id="286" r:id="rId32"/>
    <p:sldId id="287" r:id="rId33"/>
    <p:sldId id="293" r:id="rId34"/>
    <p:sldId id="292" r:id="rId35"/>
    <p:sldId id="294" r:id="rId36"/>
    <p:sldId id="288" r:id="rId37"/>
    <p:sldId id="289"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15" autoAdjust="0"/>
  </p:normalViewPr>
  <p:slideViewPr>
    <p:cSldViewPr>
      <p:cViewPr varScale="1">
        <p:scale>
          <a:sx n="27" d="100"/>
          <a:sy n="27" d="100"/>
        </p:scale>
        <p:origin x="-166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15640-A1AB-431F-84D0-4B937AABF81A}" type="datetimeFigureOut">
              <a:rPr lang="en-GB" smtClean="0"/>
              <a:pPr/>
              <a:t>27/05/2015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59C0B-10EB-43F2-BF88-48ED2092C9ED}" type="slidenum">
              <a:rPr lang="en-GB" smtClean="0"/>
              <a:pPr/>
              <a:t>‹#›</a:t>
            </a:fld>
            <a:endParaRPr lang="en-GB"/>
          </a:p>
        </p:txBody>
      </p:sp>
    </p:spTree>
    <p:extLst>
      <p:ext uri="{BB962C8B-B14F-4D97-AF65-F5344CB8AC3E}">
        <p14:creationId xmlns="" xmlns:p14="http://schemas.microsoft.com/office/powerpoint/2010/main" val="425798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already heard about research questions and how</a:t>
            </a:r>
            <a:r>
              <a:rPr lang="en-US" baseline="0" dirty="0" smtClean="0"/>
              <a:t> to undertake a literature review – these are essential components of research and are necessary prior to writing a research proposal  - you need to be clear about your question or whether an answer to your question already exists in the literature in order not to do unnecessary research…..or equally to identify the need for research if no answer exists. So for the next session we are going to assume you know your question and that you have explored the literature and a gap exists around your research question and you are writing a research proposal to fill this gap. </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a:t>
            </a:fld>
            <a:endParaRPr lang="en-GB"/>
          </a:p>
        </p:txBody>
      </p:sp>
    </p:spTree>
    <p:extLst>
      <p:ext uri="{BB962C8B-B14F-4D97-AF65-F5344CB8AC3E}">
        <p14:creationId xmlns="" xmlns:p14="http://schemas.microsoft.com/office/powerpoint/2010/main" val="16890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Topics of wide interest are those that anyone, including your grandmother or someone sitting next to you on a plane, would say, “oh, yes, that’s an important topic.”  Examples include:  immigration, sustainable energy, changes in the family, curing cancer, new social technologies, environmental degradation, global warming, etc. </a:t>
            </a:r>
          </a:p>
          <a:p>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11</a:t>
            </a:fld>
            <a:endParaRPr lang="en-GB"/>
          </a:p>
        </p:txBody>
      </p:sp>
    </p:spTree>
    <p:extLst>
      <p:ext uri="{BB962C8B-B14F-4D97-AF65-F5344CB8AC3E}">
        <p14:creationId xmlns="" xmlns:p14="http://schemas.microsoft.com/office/powerpoint/2010/main" val="11394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established your wide, much debated, topic, you then identify</a:t>
            </a:r>
            <a:r>
              <a:rPr lang="en-US" sz="1200" b="1" kern="1200" dirty="0" smtClean="0">
                <a:solidFill>
                  <a:schemeClr val="tx1"/>
                </a:solidFill>
                <a:effectLst/>
                <a:latin typeface="+mn-lt"/>
                <a:ea typeface="+mn-ea"/>
                <a:cs typeface="+mn-cs"/>
              </a:rPr>
              <a:t> two bodies of literature</a:t>
            </a:r>
            <a:r>
              <a:rPr lang="en-US" sz="1200" kern="1200" dirty="0" smtClean="0">
                <a:solidFill>
                  <a:schemeClr val="tx1"/>
                </a:solidFill>
                <a:effectLst/>
                <a:latin typeface="+mn-lt"/>
                <a:ea typeface="+mn-ea"/>
                <a:cs typeface="+mn-cs"/>
              </a:rPr>
              <a:t> relevant to your own interests or discipline that have dealt with this topic. </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13</a:t>
            </a:fld>
            <a:endParaRPr lang="en-GB"/>
          </a:p>
        </p:txBody>
      </p:sp>
    </p:spTree>
    <p:extLst>
      <p:ext uri="{BB962C8B-B14F-4D97-AF65-F5344CB8AC3E}">
        <p14:creationId xmlns="" xmlns:p14="http://schemas.microsoft.com/office/powerpoint/2010/main" val="87346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introduce this by saying “scholars in many disciplines have</a:t>
            </a:r>
            <a:r>
              <a:rPr lang="en-US" sz="1200" kern="1200" baseline="0" dirty="0" smtClean="0">
                <a:solidFill>
                  <a:schemeClr val="tx1"/>
                </a:solidFill>
                <a:effectLst/>
                <a:latin typeface="+mn-lt"/>
                <a:ea typeface="+mn-ea"/>
                <a:cs typeface="+mn-cs"/>
              </a:rPr>
              <a:t> considered this important phenomenon.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are an anthropologist, and your research is on Haitian communities in New York City, for example, you will start by pointing to the wide debates on immigration in America.  Then you will write, “scholars in many fields have addressed these important questions.  Within cultural anthropology, scholars such as xxx, xxx, and xxx have all explored the role of cultural beliefs in shaping immigrant communities.  Within Caribbean Studies, meanwhile, scholars such as xxx, xxx, and xxx have focused on the specific demographic and economic trends which have fueled outward migration.”</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14</a:t>
            </a:fld>
            <a:endParaRPr lang="en-GB"/>
          </a:p>
        </p:txBody>
      </p:sp>
    </p:spTree>
    <p:extLst>
      <p:ext uri="{BB962C8B-B14F-4D97-AF65-F5344CB8AC3E}">
        <p14:creationId xmlns="" xmlns:p14="http://schemas.microsoft.com/office/powerpoint/2010/main" val="184864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however sentences needs to be strong……it is the decider on whether the reader continues or puts you on the do not support pile!</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15</a:t>
            </a:fld>
            <a:endParaRPr lang="en-GB"/>
          </a:p>
        </p:txBody>
      </p:sp>
    </p:spTree>
    <p:extLst>
      <p:ext uri="{BB962C8B-B14F-4D97-AF65-F5344CB8AC3E}">
        <p14:creationId xmlns="" xmlns:p14="http://schemas.microsoft.com/office/powerpoint/2010/main" val="99358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established your wide, much debated, topic, you then identify</a:t>
            </a:r>
            <a:r>
              <a:rPr lang="en-US" sz="1200" b="1" kern="1200" dirty="0" smtClean="0">
                <a:solidFill>
                  <a:schemeClr val="tx1"/>
                </a:solidFill>
                <a:effectLst/>
                <a:latin typeface="+mn-lt"/>
                <a:ea typeface="+mn-ea"/>
                <a:cs typeface="+mn-cs"/>
              </a:rPr>
              <a:t> two bodies of literature</a:t>
            </a:r>
            <a:r>
              <a:rPr lang="en-US" sz="1200" kern="1200" dirty="0" smtClean="0">
                <a:solidFill>
                  <a:schemeClr val="tx1"/>
                </a:solidFill>
                <a:effectLst/>
                <a:latin typeface="+mn-lt"/>
                <a:ea typeface="+mn-ea"/>
                <a:cs typeface="+mn-cs"/>
              </a:rPr>
              <a:t> relevant to your own interests or discipline that have dealt with this topic. </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17</a:t>
            </a:fld>
            <a:endParaRPr lang="en-GB"/>
          </a:p>
        </p:txBody>
      </p:sp>
    </p:spTree>
    <p:extLst>
      <p:ext uri="{BB962C8B-B14F-4D97-AF65-F5344CB8AC3E}">
        <p14:creationId xmlns="" xmlns:p14="http://schemas.microsoft.com/office/powerpoint/2010/main" val="87346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XXXXXXX in this case is YOUR view of what is most essential to an accurate understanding of the big topic, but which  has never to date been studied by anyone else.</a:t>
            </a:r>
            <a:endParaRPr lang="en-US" dirty="0" smtClean="0"/>
          </a:p>
          <a:p>
            <a:r>
              <a:rPr lang="en-US" sz="1200" kern="1200" dirty="0" smtClean="0">
                <a:solidFill>
                  <a:schemeClr val="tx1"/>
                </a:solidFill>
                <a:effectLst/>
                <a:latin typeface="+mn-lt"/>
                <a:ea typeface="+mn-ea"/>
                <a:cs typeface="+mn-cs"/>
              </a:rPr>
              <a:t>This brings you to the </a:t>
            </a:r>
            <a:r>
              <a:rPr lang="en-US" sz="1200" b="1" kern="1200" dirty="0" smtClean="0">
                <a:solidFill>
                  <a:schemeClr val="tx1"/>
                </a:solidFill>
                <a:effectLst/>
                <a:latin typeface="+mn-lt"/>
                <a:ea typeface="+mn-ea"/>
                <a:cs typeface="+mn-cs"/>
              </a:rPr>
              <a:t>GAP IN KNOWLEDGE</a:t>
            </a:r>
            <a:r>
              <a:rPr lang="en-US" sz="1200" kern="1200" dirty="0" smtClean="0">
                <a:solidFill>
                  <a:schemeClr val="tx1"/>
                </a:solidFill>
                <a:effectLst/>
                <a:latin typeface="+mn-lt"/>
                <a:ea typeface="+mn-ea"/>
                <a:cs typeface="+mn-cs"/>
              </a:rPr>
              <a:t>:  “Despite much excellent work on themes such as XXX and XXX, scholars examining the transformations in immigration in America have not yet fully explored the importance of XXXX in creating and sustaining these communities.”</a:t>
            </a:r>
            <a:endParaRPr lang="en-US" dirty="0" smtClean="0"/>
          </a:p>
          <a:p>
            <a:r>
              <a:rPr lang="en-US" sz="1200" kern="1200" dirty="0" smtClean="0">
                <a:solidFill>
                  <a:schemeClr val="tx1"/>
                </a:solidFill>
                <a:effectLst/>
                <a:latin typeface="+mn-lt"/>
                <a:ea typeface="+mn-ea"/>
                <a:cs typeface="+mn-cs"/>
              </a:rPr>
              <a:t>Now for the </a:t>
            </a:r>
            <a:r>
              <a:rPr lang="en-US" sz="1200" b="1" kern="1200" dirty="0" smtClean="0">
                <a:solidFill>
                  <a:schemeClr val="tx1"/>
                </a:solidFill>
                <a:effectLst/>
                <a:latin typeface="+mn-lt"/>
                <a:ea typeface="+mn-ea"/>
                <a:cs typeface="+mn-cs"/>
              </a:rPr>
              <a:t>URGENCY</a:t>
            </a:r>
            <a:r>
              <a:rPr lang="en-US" sz="1200" kern="1200" dirty="0" smtClean="0">
                <a:solidFill>
                  <a:schemeClr val="tx1"/>
                </a:solidFill>
                <a:effectLst/>
                <a:latin typeface="+mn-lt"/>
                <a:ea typeface="+mn-ea"/>
                <a:cs typeface="+mn-cs"/>
              </a:rPr>
              <a:t>:</a:t>
            </a:r>
            <a:endParaRPr lang="en-US" dirty="0" smtClean="0"/>
          </a:p>
          <a:p>
            <a:r>
              <a:rPr lang="en-US" sz="1200" kern="1200" dirty="0" smtClean="0">
                <a:solidFill>
                  <a:schemeClr val="tx1"/>
                </a:solidFill>
                <a:effectLst/>
                <a:latin typeface="+mn-lt"/>
                <a:ea typeface="+mn-ea"/>
                <a:cs typeface="+mn-cs"/>
              </a:rPr>
              <a:t>“Yet, without such an understanding, we are left with an inadequate analysis that creates the condition for ill-informed policy decisions and a self-sustaining cycle of misunderstanding and resentment….”</a:t>
            </a:r>
            <a:endParaRPr lang="en-US" dirty="0" smtClean="0"/>
          </a:p>
          <a:p>
            <a:r>
              <a:rPr lang="en-US" sz="1200" kern="1200" dirty="0" smtClean="0">
                <a:solidFill>
                  <a:schemeClr val="tx1"/>
                </a:solidFill>
                <a:effectLst/>
                <a:latin typeface="+mn-lt"/>
                <a:ea typeface="+mn-ea"/>
                <a:cs typeface="+mn-cs"/>
              </a:rPr>
              <a:t>Now for the</a:t>
            </a:r>
            <a:r>
              <a:rPr lang="en-US" sz="1200" b="1" kern="1200" dirty="0" smtClean="0">
                <a:solidFill>
                  <a:schemeClr val="tx1"/>
                </a:solidFill>
                <a:effectLst/>
                <a:latin typeface="+mn-lt"/>
                <a:ea typeface="+mn-ea"/>
                <a:cs typeface="+mn-cs"/>
              </a:rPr>
              <a:t> HERO NARRATIVE</a:t>
            </a:r>
            <a:r>
              <a:rPr lang="en-US" sz="12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E8659C0B-10EB-43F2-BF88-48ED2092C9ED}" type="slidenum">
              <a:rPr lang="en-GB" smtClean="0"/>
              <a:pPr/>
              <a:t>18</a:t>
            </a:fld>
            <a:endParaRPr lang="en-GB"/>
          </a:p>
        </p:txBody>
      </p:sp>
    </p:spTree>
    <p:extLst>
      <p:ext uri="{BB962C8B-B14F-4D97-AF65-F5344CB8AC3E}">
        <p14:creationId xmlns="" xmlns:p14="http://schemas.microsoft.com/office/powerpoint/2010/main" val="257039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Remember, </a:t>
            </a:r>
            <a:r>
              <a:rPr lang="en-US" sz="1200" b="1" kern="1200" dirty="0" smtClean="0">
                <a:solidFill>
                  <a:schemeClr val="tx1"/>
                </a:solidFill>
                <a:effectLst/>
                <a:latin typeface="+mn-lt"/>
                <a:ea typeface="+mn-ea"/>
                <a:cs typeface="+mn-cs"/>
              </a:rPr>
              <a:t>YOU are the HERO</a:t>
            </a:r>
            <a:r>
              <a:rPr lang="en-US" sz="1200" kern="1200" dirty="0" smtClean="0">
                <a:solidFill>
                  <a:schemeClr val="tx1"/>
                </a:solidFill>
                <a:effectLst/>
                <a:latin typeface="+mn-lt"/>
                <a:ea typeface="+mn-ea"/>
                <a:cs typeface="+mn-cs"/>
              </a:rPr>
              <a:t> who is going to save us from ourselves and our </a:t>
            </a:r>
            <a:r>
              <a:rPr lang="en-US" sz="1200" kern="1200" dirty="0" err="1" smtClean="0">
                <a:solidFill>
                  <a:schemeClr val="tx1"/>
                </a:solidFill>
                <a:effectLst/>
                <a:latin typeface="+mn-lt"/>
                <a:ea typeface="+mn-ea"/>
                <a:cs typeface="+mn-cs"/>
              </a:rPr>
              <a:t>inadvertant</a:t>
            </a:r>
            <a:r>
              <a:rPr lang="en-US" sz="1200" kern="1200" dirty="0" smtClean="0">
                <a:solidFill>
                  <a:schemeClr val="tx1"/>
                </a:solidFill>
                <a:effectLst/>
                <a:latin typeface="+mn-lt"/>
                <a:ea typeface="+mn-ea"/>
                <a:cs typeface="+mn-cs"/>
              </a:rPr>
              <a:t> but devastating ignorance about the true significance of XXX!</a:t>
            </a: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19</a:t>
            </a:fld>
            <a:endParaRPr lang="en-GB"/>
          </a:p>
        </p:txBody>
      </p:sp>
    </p:spTree>
    <p:extLst>
      <p:ext uri="{BB962C8B-B14F-4D97-AF65-F5344CB8AC3E}">
        <p14:creationId xmlns="" xmlns:p14="http://schemas.microsoft.com/office/powerpoint/2010/main" val="789285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established your wide, much debated, topic, you then identify</a:t>
            </a:r>
            <a:r>
              <a:rPr lang="en-US" sz="1200" b="1" kern="1200" dirty="0" smtClean="0">
                <a:solidFill>
                  <a:schemeClr val="tx1"/>
                </a:solidFill>
                <a:effectLst/>
                <a:latin typeface="+mn-lt"/>
                <a:ea typeface="+mn-ea"/>
                <a:cs typeface="+mn-cs"/>
              </a:rPr>
              <a:t> two bodies of literature</a:t>
            </a:r>
            <a:r>
              <a:rPr lang="en-US" sz="1200" kern="1200" dirty="0" smtClean="0">
                <a:solidFill>
                  <a:schemeClr val="tx1"/>
                </a:solidFill>
                <a:effectLst/>
                <a:latin typeface="+mn-lt"/>
                <a:ea typeface="+mn-ea"/>
                <a:cs typeface="+mn-cs"/>
              </a:rPr>
              <a:t> relevant to your own interests or discipline that have dealt with this topic. </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21</a:t>
            </a:fld>
            <a:endParaRPr lang="en-GB"/>
          </a:p>
        </p:txBody>
      </p:sp>
    </p:spTree>
    <p:extLst>
      <p:ext uri="{BB962C8B-B14F-4D97-AF65-F5344CB8AC3E}">
        <p14:creationId xmlns="" xmlns:p14="http://schemas.microsoft.com/office/powerpoint/2010/main" val="87346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27</a:t>
            </a:fld>
            <a:endParaRPr lang="en-GB"/>
          </a:p>
        </p:txBody>
      </p:sp>
    </p:spTree>
    <p:extLst>
      <p:ext uri="{BB962C8B-B14F-4D97-AF65-F5344CB8AC3E}">
        <p14:creationId xmlns="" xmlns:p14="http://schemas.microsoft.com/office/powerpoint/2010/main" val="1856719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29</a:t>
            </a:fld>
            <a:endParaRPr lang="en-GB"/>
          </a:p>
        </p:txBody>
      </p:sp>
    </p:spTree>
    <p:extLst>
      <p:ext uri="{BB962C8B-B14F-4D97-AF65-F5344CB8AC3E}">
        <p14:creationId xmlns="" xmlns:p14="http://schemas.microsoft.com/office/powerpoint/2010/main" val="178271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could fall into one, all or none of these but knowing what motivates you to undertake a piece of research is essential as you will need to call on this when the going gets tough – and it will get tough because research by its very nature is challenging – generating new knowledge and insight – which are the main purposes of research – are difficult activities because you as the researcher are grappling with ‘new’ information and attempting to understand it and make sense of it for others in the context of the world or environment the data was gathered in. </a:t>
            </a:r>
          </a:p>
        </p:txBody>
      </p:sp>
      <p:sp>
        <p:nvSpPr>
          <p:cNvPr id="4" name="Slide Number Placeholder 3"/>
          <p:cNvSpPr>
            <a:spLocks noGrp="1"/>
          </p:cNvSpPr>
          <p:nvPr>
            <p:ph type="sldNum" sz="quarter" idx="10"/>
          </p:nvPr>
        </p:nvSpPr>
        <p:spPr/>
        <p:txBody>
          <a:bodyPr/>
          <a:lstStyle/>
          <a:p>
            <a:fld id="{E8659C0B-10EB-43F2-BF88-48ED2092C9ED}" type="slidenum">
              <a:rPr lang="en-GB" smtClean="0"/>
              <a:pPr/>
              <a:t>2</a:t>
            </a:fld>
            <a:endParaRPr lang="en-GB"/>
          </a:p>
        </p:txBody>
      </p:sp>
    </p:spTree>
    <p:extLst>
      <p:ext uri="{BB962C8B-B14F-4D97-AF65-F5344CB8AC3E}">
        <p14:creationId xmlns="" xmlns:p14="http://schemas.microsoft.com/office/powerpoint/2010/main" val="2898995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established your wide, much debated, topic, you then identify</a:t>
            </a:r>
            <a:r>
              <a:rPr lang="en-US" sz="1200" b="1" kern="1200" dirty="0" smtClean="0">
                <a:solidFill>
                  <a:schemeClr val="tx1"/>
                </a:solidFill>
                <a:effectLst/>
                <a:latin typeface="+mn-lt"/>
                <a:ea typeface="+mn-ea"/>
                <a:cs typeface="+mn-cs"/>
              </a:rPr>
              <a:t> two bodies of literature</a:t>
            </a:r>
            <a:r>
              <a:rPr lang="en-US" sz="1200" kern="1200" dirty="0" smtClean="0">
                <a:solidFill>
                  <a:schemeClr val="tx1"/>
                </a:solidFill>
                <a:effectLst/>
                <a:latin typeface="+mn-lt"/>
                <a:ea typeface="+mn-ea"/>
                <a:cs typeface="+mn-cs"/>
              </a:rPr>
              <a:t> relevant to your own interests or discipline that have dealt with this topic. </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30</a:t>
            </a:fld>
            <a:endParaRPr lang="en-GB"/>
          </a:p>
        </p:txBody>
      </p:sp>
    </p:spTree>
    <p:extLst>
      <p:ext uri="{BB962C8B-B14F-4D97-AF65-F5344CB8AC3E}">
        <p14:creationId xmlns="" xmlns:p14="http://schemas.microsoft.com/office/powerpoint/2010/main" val="4169851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established your wide, much debated, topic, you then identify</a:t>
            </a:r>
            <a:r>
              <a:rPr lang="en-US" sz="1200" b="1" kern="1200" dirty="0" smtClean="0">
                <a:solidFill>
                  <a:schemeClr val="tx1"/>
                </a:solidFill>
                <a:effectLst/>
                <a:latin typeface="+mn-lt"/>
                <a:ea typeface="+mn-ea"/>
                <a:cs typeface="+mn-cs"/>
              </a:rPr>
              <a:t> two bodies of literature</a:t>
            </a:r>
            <a:r>
              <a:rPr lang="en-US" sz="1200" kern="1200" dirty="0" smtClean="0">
                <a:solidFill>
                  <a:schemeClr val="tx1"/>
                </a:solidFill>
                <a:effectLst/>
                <a:latin typeface="+mn-lt"/>
                <a:ea typeface="+mn-ea"/>
                <a:cs typeface="+mn-cs"/>
              </a:rPr>
              <a:t> relevant to your own interests or discipline that have dealt with this topic. </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33</a:t>
            </a:fld>
            <a:endParaRPr lang="en-GB"/>
          </a:p>
        </p:txBody>
      </p:sp>
    </p:spTree>
    <p:extLst>
      <p:ext uri="{BB962C8B-B14F-4D97-AF65-F5344CB8AC3E}">
        <p14:creationId xmlns="" xmlns:p14="http://schemas.microsoft.com/office/powerpoint/2010/main" val="87346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34</a:t>
            </a:fld>
            <a:endParaRPr lang="en-GB"/>
          </a:p>
        </p:txBody>
      </p:sp>
    </p:spTree>
    <p:extLst>
      <p:ext uri="{BB962C8B-B14F-4D97-AF65-F5344CB8AC3E}">
        <p14:creationId xmlns="" xmlns:p14="http://schemas.microsoft.com/office/powerpoint/2010/main" val="568852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35</a:t>
            </a:fld>
            <a:endParaRPr lang="en-GB"/>
          </a:p>
        </p:txBody>
      </p:sp>
    </p:spTree>
    <p:extLst>
      <p:ext uri="{BB962C8B-B14F-4D97-AF65-F5344CB8AC3E}">
        <p14:creationId xmlns="" xmlns:p14="http://schemas.microsoft.com/office/powerpoint/2010/main" val="3396175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 have established your wide, much debated, topic, you then identify</a:t>
            </a:r>
            <a:r>
              <a:rPr lang="en-US" sz="1200" b="1" kern="1200" dirty="0" smtClean="0">
                <a:solidFill>
                  <a:schemeClr val="tx1"/>
                </a:solidFill>
                <a:effectLst/>
                <a:latin typeface="+mn-lt"/>
                <a:ea typeface="+mn-ea"/>
                <a:cs typeface="+mn-cs"/>
              </a:rPr>
              <a:t> two bodies of literature</a:t>
            </a:r>
            <a:r>
              <a:rPr lang="en-US" sz="1200" kern="1200" dirty="0" smtClean="0">
                <a:solidFill>
                  <a:schemeClr val="tx1"/>
                </a:solidFill>
                <a:effectLst/>
                <a:latin typeface="+mn-lt"/>
                <a:ea typeface="+mn-ea"/>
                <a:cs typeface="+mn-cs"/>
              </a:rPr>
              <a:t> relevant to your own interests or discipline that have dealt with this topic. </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36</a:t>
            </a:fld>
            <a:endParaRPr lang="en-GB"/>
          </a:p>
        </p:txBody>
      </p:sp>
    </p:spTree>
    <p:extLst>
      <p:ext uri="{BB962C8B-B14F-4D97-AF65-F5344CB8AC3E}">
        <p14:creationId xmlns="" xmlns:p14="http://schemas.microsoft.com/office/powerpoint/2010/main" val="873463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Conclusion demonstrates that you are a master of both the micro and the macro implications of your project.  You have an unassailable timeline and budget, but you also have your eye on the wider scholarly world and your role in it.</a:t>
            </a:r>
          </a:p>
          <a:p>
            <a:r>
              <a:rPr lang="en-US" dirty="0" smtClean="0"/>
              <a:t>Do all of this, my friends, and you will walk away with generous, abundant funding for your every project.  You will have the leisure to do the best work, and the best work will in turn legitimize you for the next major grant for which you apply.  You will be on the “</a:t>
            </a:r>
            <a:r>
              <a:rPr lang="en-US" b="1" dirty="0" smtClean="0"/>
              <a:t>GRANT GRAVY TRAIN</a:t>
            </a:r>
            <a:r>
              <a:rPr lang="en-US" dirty="0" smtClean="0"/>
              <a:t>“, and that is the key to the most successful academic careers.</a:t>
            </a:r>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37</a:t>
            </a:fld>
            <a:endParaRPr lang="en-GB"/>
          </a:p>
        </p:txBody>
      </p:sp>
    </p:spTree>
    <p:extLst>
      <p:ext uri="{BB962C8B-B14F-4D97-AF65-F5344CB8AC3E}">
        <p14:creationId xmlns="" xmlns:p14="http://schemas.microsoft.com/office/powerpoint/2010/main" val="72053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their questions – not your own</a:t>
            </a:r>
          </a:p>
          <a:p>
            <a:r>
              <a:rPr lang="en-US" dirty="0" smtClean="0"/>
              <a:t>Teams</a:t>
            </a:r>
            <a:r>
              <a:rPr lang="en-US" baseline="0" dirty="0" smtClean="0"/>
              <a:t> are important – often looking for collaborations</a:t>
            </a:r>
          </a:p>
          <a:p>
            <a:r>
              <a:rPr lang="en-US" baseline="0" dirty="0" smtClean="0"/>
              <a:t>Evidence of success in the team</a:t>
            </a:r>
          </a:p>
          <a:p>
            <a:r>
              <a:rPr lang="en-US" baseline="0" dirty="0" smtClean="0"/>
              <a:t>Financial management </a:t>
            </a:r>
          </a:p>
          <a:p>
            <a:r>
              <a:rPr lang="en-US" baseline="0" dirty="0" smtClean="0"/>
              <a:t>IMPACT</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38</a:t>
            </a:fld>
            <a:endParaRPr lang="en-GB"/>
          </a:p>
        </p:txBody>
      </p:sp>
    </p:spTree>
    <p:extLst>
      <p:ext uri="{BB962C8B-B14F-4D97-AF65-F5344CB8AC3E}">
        <p14:creationId xmlns="" xmlns:p14="http://schemas.microsoft.com/office/powerpoint/2010/main" val="277654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Verbalising</a:t>
            </a:r>
            <a:r>
              <a:rPr lang="en-US" baseline="0" dirty="0" smtClean="0"/>
              <a:t> your research ideas and plans is an excellent way of  structuring your project – as long as your ideas are not commercially sensitive – if they are then it pays to keep quiet. But let’s assume you are undertaking a piece of research as part of a masters or doctorate program of study, how do you convince the academic institution that your ideas are sound and will result in a  good research project and equally important, that you are a good candidate? Simple – you write a high quality research proposal   </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3</a:t>
            </a:fld>
            <a:endParaRPr lang="en-GB"/>
          </a:p>
        </p:txBody>
      </p:sp>
    </p:spTree>
    <p:extLst>
      <p:ext uri="{BB962C8B-B14F-4D97-AF65-F5344CB8AC3E}">
        <p14:creationId xmlns="" xmlns:p14="http://schemas.microsoft.com/office/powerpoint/2010/main" val="259689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UK and I daresay internationally, most universities</a:t>
            </a:r>
            <a:r>
              <a:rPr lang="en-US" baseline="0" dirty="0" smtClean="0"/>
              <a:t> offer students guidance on what is expected in a research proposal…if not then many can be sourced through the internet. Importantly, while a research proposal is generally consistent in its content, the different institutions may place a different emphasis on different aspects of the proposal. Similarly, if you are writing a proposal for a funding, they will have specific expectations and will often provide guidance on writing the application or proposal….so here comes tip 2…</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4</a:t>
            </a:fld>
            <a:endParaRPr lang="en-GB"/>
          </a:p>
        </p:txBody>
      </p:sp>
    </p:spTree>
    <p:extLst>
      <p:ext uri="{BB962C8B-B14F-4D97-AF65-F5344CB8AC3E}">
        <p14:creationId xmlns="" xmlns:p14="http://schemas.microsoft.com/office/powerpoint/2010/main" val="240990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your audience – be</a:t>
            </a:r>
            <a:r>
              <a:rPr lang="en-US" baseline="0" dirty="0" smtClean="0"/>
              <a:t> clear in your mind who you are writing for and for what purpose….funding, place on a course, scholarship. You can write a general proposal but you need to ensure you address any specific demands of your intended audience which may result in reformatting, restructuring and </a:t>
            </a:r>
            <a:r>
              <a:rPr lang="en-US" baseline="0" dirty="0" err="1" smtClean="0"/>
              <a:t>refocussing</a:t>
            </a:r>
            <a:r>
              <a:rPr lang="en-US" baseline="0" dirty="0" smtClean="0"/>
              <a:t> your proposal. One size does not fit all.  </a:t>
            </a:r>
          </a:p>
          <a:p>
            <a:r>
              <a:rPr lang="en-US" baseline="0" dirty="0" smtClean="0"/>
              <a:t>Taylor your proposal to the purpose you intend</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5</a:t>
            </a:fld>
            <a:endParaRPr lang="en-GB"/>
          </a:p>
        </p:txBody>
      </p:sp>
    </p:spTree>
    <p:extLst>
      <p:ext uri="{BB962C8B-B14F-4D97-AF65-F5344CB8AC3E}">
        <p14:creationId xmlns="" xmlns:p14="http://schemas.microsoft.com/office/powerpoint/2010/main" val="259689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important point to consider</a:t>
            </a:r>
            <a:r>
              <a:rPr lang="en-US" baseline="0" dirty="0" smtClean="0"/>
              <a:t> is that the person reading your proposal is likely to have many more proposals to read so you need to make sure is meets the institution expectations to ensure it is not rejected before it gets to reading stage and after that its about  then you need to make sure that you demonstrate …. </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6</a:t>
            </a:fld>
            <a:endParaRPr lang="en-GB"/>
          </a:p>
        </p:txBody>
      </p:sp>
    </p:spTree>
    <p:extLst>
      <p:ext uri="{BB962C8B-B14F-4D97-AF65-F5344CB8AC3E}">
        <p14:creationId xmlns="" xmlns:p14="http://schemas.microsoft.com/office/powerpoint/2010/main" val="100897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4 opening statements –</a:t>
            </a:r>
            <a:r>
              <a:rPr lang="en-US" baseline="0" dirty="0" smtClean="0"/>
              <a:t> </a:t>
            </a:r>
            <a:r>
              <a:rPr lang="en-US" dirty="0" smtClean="0"/>
              <a:t>Only the first actually rises up to state the ISSUE–the topic at hand that precedes any and all debates or arguments or minutiae, and inspires the reader to take notice. Importantly it</a:t>
            </a:r>
            <a:r>
              <a:rPr lang="en-US" baseline="0" dirty="0" smtClean="0"/>
              <a:t> also presents issues of wide interest</a:t>
            </a:r>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8</a:t>
            </a:fld>
            <a:endParaRPr lang="en-GB"/>
          </a:p>
        </p:txBody>
      </p:sp>
    </p:spTree>
    <p:extLst>
      <p:ext uri="{BB962C8B-B14F-4D97-AF65-F5344CB8AC3E}">
        <p14:creationId xmlns="" xmlns:p14="http://schemas.microsoft.com/office/powerpoint/2010/main" val="5582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9</a:t>
            </a:fld>
            <a:endParaRPr lang="en-GB"/>
          </a:p>
        </p:txBody>
      </p:sp>
    </p:spTree>
    <p:extLst>
      <p:ext uri="{BB962C8B-B14F-4D97-AF65-F5344CB8AC3E}">
        <p14:creationId xmlns="" xmlns:p14="http://schemas.microsoft.com/office/powerpoint/2010/main" val="87346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Topics of wide interest are those that anyone, including your grandmother or someone sitting next to you on a plane, would say, “oh, yes, that’s an important topic.”  Examples include:  immigration, sustainable energy, changes in the family, curing cancer, new social technologies, environmental degradation, global warming, etc.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Until you can identify a really broadly interesting theme that your project relates to, you will never be successful in applying for grants.</a:t>
            </a:r>
            <a:endParaRPr lang="en-US" dirty="0" smtClean="0"/>
          </a:p>
          <a:p>
            <a:r>
              <a:rPr lang="en-US" sz="1200" kern="1200" dirty="0" smtClean="0">
                <a:solidFill>
                  <a:schemeClr val="tx1"/>
                </a:solidFill>
                <a:effectLst/>
                <a:latin typeface="+mn-lt"/>
                <a:ea typeface="+mn-ea"/>
                <a:cs typeface="+mn-cs"/>
              </a:rPr>
              <a:t>This is because your application must *excite* the readers, and the readers are likely from a range of different disciplines.  They will not all be interested in your discipline’s narrow debates.  They want to know that your work and your intellectual and scholarly vision are wide, and broad, and encompassing.</a:t>
            </a:r>
            <a:endParaRPr lang="en-US" dirty="0" smtClean="0"/>
          </a:p>
          <a:p>
            <a:endParaRPr lang="en-GB" dirty="0"/>
          </a:p>
        </p:txBody>
      </p:sp>
      <p:sp>
        <p:nvSpPr>
          <p:cNvPr id="4" name="Slide Number Placeholder 3"/>
          <p:cNvSpPr>
            <a:spLocks noGrp="1"/>
          </p:cNvSpPr>
          <p:nvPr>
            <p:ph type="sldNum" sz="quarter" idx="10"/>
          </p:nvPr>
        </p:nvSpPr>
        <p:spPr/>
        <p:txBody>
          <a:bodyPr/>
          <a:lstStyle/>
          <a:p>
            <a:fld id="{E8659C0B-10EB-43F2-BF88-48ED2092C9ED}" type="slidenum">
              <a:rPr lang="en-GB" smtClean="0"/>
              <a:pPr/>
              <a:t>10</a:t>
            </a:fld>
            <a:endParaRPr lang="en-GB"/>
          </a:p>
        </p:txBody>
      </p:sp>
    </p:spTree>
    <p:extLst>
      <p:ext uri="{BB962C8B-B14F-4D97-AF65-F5344CB8AC3E}">
        <p14:creationId xmlns="" xmlns:p14="http://schemas.microsoft.com/office/powerpoint/2010/main" val="113942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202280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4124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297380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211078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128040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49848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224401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151104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211404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398847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53ABB-5BF9-46DA-A05B-A43F9AC2B9DE}" type="datetimeFigureOut">
              <a:rPr lang="en-GB" smtClean="0"/>
              <a:pPr/>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72440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53ABB-5BF9-46DA-A05B-A43F9AC2B9DE}" type="datetimeFigureOut">
              <a:rPr lang="en-GB" smtClean="0"/>
              <a:pPr/>
              <a:t>27/05/2015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E4D74-BD24-4784-96C8-9388A1448F59}" type="slidenum">
              <a:rPr lang="en-GB" smtClean="0"/>
              <a:pPr/>
              <a:t>‹#›</a:t>
            </a:fld>
            <a:endParaRPr lang="en-GB"/>
          </a:p>
        </p:txBody>
      </p:sp>
    </p:spTree>
    <p:extLst>
      <p:ext uri="{BB962C8B-B14F-4D97-AF65-F5344CB8AC3E}">
        <p14:creationId xmlns="" xmlns:p14="http://schemas.microsoft.com/office/powerpoint/2010/main" val="2820638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dissemination&amp;source=images&amp;cd=&amp;cad=rja&amp;docid=CBdwMSMiyjWQMM&amp;tbnid=4_NZJ1KICD7hYM:&amp;ved=0CAUQjRw&amp;url=http://blog.nus.edu.sg/claireleow/about-dissemination/&amp;ei=6Zj8UrKvBKX42AWJ6ID4Dg&amp;bvm=bv.61190604,d.aWc&amp;psig=AFQjCNFwr4wBa-IS5Ww_Z6nKmQa_zTlpYQ&amp;ust=139237226227012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research%20impact&amp;source=images&amp;cd=&amp;cad=rja&amp;docid=17yN4u6t2BJt4M&amp;tbnid=08fk0YI68T1FEM:&amp;ved=0CAUQjRw&amp;url=http://www.emeraldinsight.com/authors/impact/index.htm?PHPSESSID=15612ir2d2rkmf7s4mfd23vck0&amp;ei=W5v8UvnaGKXu2QXEroDgBQ&amp;psig=AFQjCNFeymRLTQ5L57dmIRDw97PlV7zyQw&amp;ust=139237271343233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1470025"/>
          </a:xfrm>
        </p:spPr>
        <p:txBody>
          <a:bodyPr/>
          <a:lstStyle/>
          <a:p>
            <a:r>
              <a:rPr lang="en-US" dirty="0" smtClean="0"/>
              <a:t>Developing a Research Proposal</a:t>
            </a:r>
            <a:endParaRPr lang="en-GB" dirty="0"/>
          </a:p>
        </p:txBody>
      </p:sp>
      <p:sp>
        <p:nvSpPr>
          <p:cNvPr id="3" name="Subtitle 2"/>
          <p:cNvSpPr>
            <a:spLocks noGrp="1"/>
          </p:cNvSpPr>
          <p:nvPr>
            <p:ph type="subTitle" idx="1"/>
          </p:nvPr>
        </p:nvSpPr>
        <p:spPr>
          <a:xfrm>
            <a:off x="755576" y="3140968"/>
            <a:ext cx="7848872" cy="1752600"/>
          </a:xfrm>
        </p:spPr>
        <p:txBody>
          <a:bodyPr>
            <a:normAutofit lnSpcReduction="10000"/>
          </a:bodyPr>
          <a:lstStyle/>
          <a:p>
            <a:r>
              <a:rPr lang="en-GB" dirty="0" smtClean="0"/>
              <a:t>Maryann Hardy </a:t>
            </a:r>
          </a:p>
          <a:p>
            <a:r>
              <a:rPr lang="en-GB" sz="1800" dirty="0" smtClean="0"/>
              <a:t>PhD, MSc, BSc (</a:t>
            </a:r>
            <a:r>
              <a:rPr lang="en-GB" sz="1800" dirty="0" err="1" smtClean="0"/>
              <a:t>Hons</a:t>
            </a:r>
            <a:r>
              <a:rPr lang="en-GB" sz="1800" dirty="0" smtClean="0"/>
              <a:t>), DCR(R) </a:t>
            </a:r>
          </a:p>
          <a:p>
            <a:r>
              <a:rPr lang="en-US" sz="2400" dirty="0" smtClean="0"/>
              <a:t>Professor of Radiography &amp; Imaging Practice Research</a:t>
            </a:r>
          </a:p>
          <a:p>
            <a:r>
              <a:rPr lang="en-US" sz="2400" dirty="0" smtClean="0"/>
              <a:t>Associate Dean (Research)</a:t>
            </a:r>
          </a:p>
          <a:p>
            <a:endParaRPr lang="en-GB" dirty="0"/>
          </a:p>
        </p:txBody>
      </p:sp>
      <p:pic>
        <p:nvPicPr>
          <p:cNvPr id="5" name="Picture 5" descr="http://www.doctorfox.co.uk/student-health-guide/wp-content/uploads/2013/04/uobnew.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5301208"/>
            <a:ext cx="3559896" cy="10081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5585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l1story.files.wordpress.com/2012/09/child-cancer-awareness.png%3Fw%3D55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311" y="-147585"/>
            <a:ext cx="9267410" cy="76090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63002" y="116632"/>
            <a:ext cx="8229600" cy="1143000"/>
          </a:xfrm>
        </p:spPr>
        <p:txBody>
          <a:bodyPr>
            <a:normAutofit fontScale="90000"/>
          </a:bodyPr>
          <a:lstStyle/>
          <a:p>
            <a:r>
              <a:rPr lang="en-US" dirty="0" smtClean="0"/>
              <a:t>Large General Topic of Wide Interest</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 xmlns:p14="http://schemas.microsoft.com/office/powerpoint/2010/main" val="15396033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trimed-cms-prod.s3.amazonaws.com/child-c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4514"/>
            <a:ext cx="9684568" cy="72634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63002" y="116632"/>
            <a:ext cx="8229600" cy="1143000"/>
          </a:xfrm>
        </p:spPr>
        <p:txBody>
          <a:bodyPr>
            <a:normAutofit fontScale="90000"/>
          </a:bodyPr>
          <a:lstStyle/>
          <a:p>
            <a:r>
              <a:rPr lang="en-US" dirty="0" smtClean="0"/>
              <a:t>Large General Topic of Wide Interest</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 xmlns:p14="http://schemas.microsoft.com/office/powerpoint/2010/main" val="3703335370"/>
      </p:ext>
    </p:extLst>
  </p:cSld>
  <p:clrMapOvr>
    <a:masterClrMapping/>
  </p:clrMapOvr>
  <mc:AlternateContent xmlns:mc="http://schemas.openxmlformats.org/markup-compatibility/2006">
    <mc:Choice xmlns=""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evoseek.com/wp-content/uploads/2011/08/Financial-Aid-for-Childhood-Cancer-Patients.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0232" y="4620226"/>
            <a:ext cx="2483768" cy="223777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565104"/>
          </a:xfrm>
        </p:spPr>
        <p:txBody>
          <a:bodyPr>
            <a:normAutofit fontScale="92500" lnSpcReduction="20000"/>
          </a:bodyPr>
          <a:lstStyle/>
          <a:p>
            <a:r>
              <a:rPr lang="en-US" dirty="0" smtClean="0"/>
              <a:t>Your readers </a:t>
            </a:r>
            <a:r>
              <a:rPr lang="en-US" dirty="0"/>
              <a:t>are likely from a range of different </a:t>
            </a:r>
            <a:r>
              <a:rPr lang="en-US" dirty="0" smtClean="0"/>
              <a:t>disciplines</a:t>
            </a:r>
          </a:p>
          <a:p>
            <a:endParaRPr lang="en-US" dirty="0" smtClean="0"/>
          </a:p>
          <a:p>
            <a:r>
              <a:rPr lang="en-US" dirty="0" smtClean="0"/>
              <a:t>Your </a:t>
            </a:r>
            <a:r>
              <a:rPr lang="en-US" dirty="0"/>
              <a:t>application must *excite* </a:t>
            </a:r>
            <a:r>
              <a:rPr lang="en-US" dirty="0" smtClean="0"/>
              <a:t>these readers</a:t>
            </a:r>
          </a:p>
          <a:p>
            <a:pPr>
              <a:buNone/>
            </a:pPr>
            <a:endParaRPr lang="en-US" dirty="0" smtClean="0"/>
          </a:p>
          <a:p>
            <a:r>
              <a:rPr lang="en-US" dirty="0" smtClean="0"/>
              <a:t>They </a:t>
            </a:r>
            <a:r>
              <a:rPr lang="en-US" dirty="0"/>
              <a:t>will not </a:t>
            </a:r>
            <a:r>
              <a:rPr lang="en-US" dirty="0" smtClean="0"/>
              <a:t>be aware of, or interested in, the narrow debates of your discipline - they </a:t>
            </a:r>
            <a:r>
              <a:rPr lang="en-US" dirty="0"/>
              <a:t>want to know that your </a:t>
            </a:r>
            <a:r>
              <a:rPr lang="en-US" dirty="0" smtClean="0"/>
              <a:t>work and your scholarly </a:t>
            </a:r>
            <a:r>
              <a:rPr lang="en-US" dirty="0"/>
              <a:t>vision </a:t>
            </a:r>
            <a:r>
              <a:rPr lang="en-US" dirty="0" smtClean="0"/>
              <a:t>for the impact of your work are wide and </a:t>
            </a:r>
            <a:r>
              <a:rPr lang="en-US" dirty="0"/>
              <a:t>encompassing.</a:t>
            </a:r>
          </a:p>
          <a:p>
            <a:endParaRPr lang="en-GB" dirty="0"/>
          </a:p>
        </p:txBody>
      </p:sp>
      <p:sp>
        <p:nvSpPr>
          <p:cNvPr id="5" name="Title 1"/>
          <p:cNvSpPr>
            <a:spLocks noGrp="1"/>
          </p:cNvSpPr>
          <p:nvPr>
            <p:ph type="title"/>
          </p:nvPr>
        </p:nvSpPr>
        <p:spPr/>
        <p:txBody>
          <a:bodyPr>
            <a:normAutofit fontScale="90000"/>
          </a:bodyPr>
          <a:lstStyle/>
          <a:p>
            <a:r>
              <a:rPr lang="en-US" dirty="0" smtClean="0"/>
              <a:t>Large General Topic of Wide Interest</a:t>
            </a:r>
            <a:endParaRPr lang="en-GB" dirty="0"/>
          </a:p>
        </p:txBody>
      </p:sp>
    </p:spTree>
    <p:extLst>
      <p:ext uri="{BB962C8B-B14F-4D97-AF65-F5344CB8AC3E}">
        <p14:creationId xmlns="" xmlns:p14="http://schemas.microsoft.com/office/powerpoint/2010/main" val="4153338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jectgraduateschool.files.wordpress.com/2011/03/research-proposal-flowchar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16632"/>
            <a:ext cx="4896544" cy="6552728"/>
          </a:xfrm>
          <a:prstGeom prst="rect">
            <a:avLst/>
          </a:prstGeom>
          <a:noFill/>
          <a:ln>
            <a:noFill/>
          </a:ln>
        </p:spPr>
      </p:pic>
    </p:spTree>
    <p:extLst>
      <p:ext uri="{BB962C8B-B14F-4D97-AF65-F5344CB8AC3E}">
        <p14:creationId xmlns="" xmlns:p14="http://schemas.microsoft.com/office/powerpoint/2010/main" val="4797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childhood cancer medicine</a:t>
            </a:r>
            <a:endParaRPr lang="en-GB" dirty="0"/>
          </a:p>
        </p:txBody>
      </p:sp>
      <p:sp>
        <p:nvSpPr>
          <p:cNvPr id="4" name="Content Placeholder 3"/>
          <p:cNvSpPr>
            <a:spLocks noGrp="1"/>
          </p:cNvSpPr>
          <p:nvPr>
            <p:ph sz="half" idx="1"/>
          </p:nvPr>
        </p:nvSpPr>
        <p:spPr>
          <a:xfrm>
            <a:off x="457200" y="1600200"/>
            <a:ext cx="3610744" cy="4709120"/>
          </a:xfrm>
        </p:spPr>
        <p:txBody>
          <a:bodyPr>
            <a:normAutofit fontScale="85000" lnSpcReduction="10000"/>
          </a:bodyPr>
          <a:lstStyle/>
          <a:p>
            <a:pPr marL="0" indent="0">
              <a:buNone/>
            </a:pPr>
            <a:r>
              <a:rPr lang="en-US" i="1" dirty="0" smtClean="0"/>
              <a:t>Within oncology, leading authors (scholars) such as XX, XXX, and XXXX have all explored the value of advancing imaging technology in early diagnosis and treatment of childhood cancer and role of imaging modalities in enabling medical intervention and increasing survival rates from primary tumor occurrence. </a:t>
            </a:r>
            <a:endParaRPr lang="en-GB" i="1" dirty="0"/>
          </a:p>
        </p:txBody>
      </p:sp>
      <p:pic>
        <p:nvPicPr>
          <p:cNvPr id="7" name="Picture 2" descr="http://www.childrenshospital.org/%7E/media/Research%20and%20Innovation/Vector%20Blog/2013/November%202013/111113_Child_receiving_CT_computed_tomorgraphy_scan.ashx"/>
          <p:cNvPicPr>
            <a:picLocks noGrp="1" noChangeAspect="1" noChangeArrowheads="1"/>
          </p:cNvPicPr>
          <p:nvPr>
            <p:ph sz="half" idx="2"/>
          </p:nvPr>
        </p:nvPicPr>
        <p:blipFill rotWithShape="1">
          <a:blip r:embed="rId3" cstate="print">
            <a:extLst>
              <a:ext uri="{28A0092B-C50C-407E-A947-70E740481C1C}">
                <a14:useLocalDpi xmlns="" xmlns:a14="http://schemas.microsoft.com/office/drawing/2010/main" val="0"/>
              </a:ext>
            </a:extLst>
          </a:blip>
          <a:srcRect l="6194" r="3894"/>
          <a:stretch/>
        </p:blipFill>
        <p:spPr bwMode="auto">
          <a:xfrm>
            <a:off x="4283968" y="2204864"/>
            <a:ext cx="4591453" cy="34035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457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Engineering</a:t>
            </a:r>
            <a:endParaRPr lang="en-GB" dirty="0"/>
          </a:p>
        </p:txBody>
      </p:sp>
      <p:sp>
        <p:nvSpPr>
          <p:cNvPr id="3" name="Content Placeholder 2"/>
          <p:cNvSpPr>
            <a:spLocks noGrp="1"/>
          </p:cNvSpPr>
          <p:nvPr>
            <p:ph sz="half" idx="1"/>
          </p:nvPr>
        </p:nvSpPr>
        <p:spPr>
          <a:xfrm>
            <a:off x="467544" y="1340768"/>
            <a:ext cx="4038600" cy="2692896"/>
          </a:xfrm>
        </p:spPr>
        <p:txBody>
          <a:bodyPr/>
          <a:lstStyle/>
          <a:p>
            <a:pPr marL="0" indent="0">
              <a:buNone/>
            </a:pPr>
            <a:r>
              <a:rPr lang="en-US" i="1" dirty="0" smtClean="0"/>
              <a:t>Meanwhile, leading medical engineers such as XX, XXX, and XXXX have focused on the anatomical clarity and accuracy of reconstructed CT data …….</a:t>
            </a:r>
          </a:p>
          <a:p>
            <a:pPr marL="0" indent="0">
              <a:buNone/>
            </a:pPr>
            <a:endParaRPr lang="en-US" i="1" dirty="0"/>
          </a:p>
          <a:p>
            <a:pPr marL="0" indent="0">
              <a:buNone/>
            </a:pPr>
            <a:endParaRPr lang="en-GB" i="1" dirty="0"/>
          </a:p>
        </p:txBody>
      </p:sp>
      <p:pic>
        <p:nvPicPr>
          <p:cNvPr id="9" name="Picture 4" descr="http://blogs.scientificamerican.com/observations/files/2011/11/coronary_CT_angiography.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1700808"/>
            <a:ext cx="3303786" cy="416714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2"/>
          <p:cNvSpPr txBox="1">
            <a:spLocks/>
          </p:cNvSpPr>
          <p:nvPr/>
        </p:nvSpPr>
        <p:spPr>
          <a:xfrm>
            <a:off x="453087" y="4653136"/>
            <a:ext cx="4038600" cy="1346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4000" i="1" dirty="0" smtClean="0"/>
              <a:t>…….HOWEVER</a:t>
            </a:r>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endParaRPr lang="en-GB" dirty="0"/>
          </a:p>
        </p:txBody>
      </p:sp>
    </p:spTree>
    <p:extLst>
      <p:ext uri="{BB962C8B-B14F-4D97-AF65-F5344CB8AC3E}">
        <p14:creationId xmlns="" xmlns:p14="http://schemas.microsoft.com/office/powerpoint/2010/main" val="208843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Gap in Knowledge</a:t>
            </a:r>
            <a:endParaRPr lang="en-GB" dirty="0"/>
          </a:p>
        </p:txBody>
      </p:sp>
      <p:sp>
        <p:nvSpPr>
          <p:cNvPr id="6" name="Content Placeholder 5"/>
          <p:cNvSpPr>
            <a:spLocks noGrp="1"/>
          </p:cNvSpPr>
          <p:nvPr>
            <p:ph idx="1"/>
          </p:nvPr>
        </p:nvSpPr>
        <p:spPr/>
        <p:txBody>
          <a:bodyPr>
            <a:normAutofit/>
          </a:bodyPr>
          <a:lstStyle/>
          <a:p>
            <a:r>
              <a:rPr lang="en-US" i="1" dirty="0" smtClean="0"/>
              <a:t>Scholars in these fields have not reached consensus on the central question of can image </a:t>
            </a:r>
            <a:r>
              <a:rPr lang="en-US" i="1" dirty="0"/>
              <a:t>quality </a:t>
            </a:r>
            <a:r>
              <a:rPr lang="en-US" i="1" dirty="0" smtClean="0"/>
              <a:t>be </a:t>
            </a:r>
            <a:r>
              <a:rPr lang="en-US" i="1" dirty="0"/>
              <a:t>less than optimal and still result in a diagnostic outcome at a lower patient dose thereby decreasing risk of future cancer occurrence.  </a:t>
            </a:r>
            <a:endParaRPr lang="en-US" i="1" dirty="0" smtClean="0"/>
          </a:p>
          <a:p>
            <a:endParaRPr lang="en-GB" i="1" dirty="0"/>
          </a:p>
        </p:txBody>
      </p:sp>
      <p:pic>
        <p:nvPicPr>
          <p:cNvPr id="7" name="Picture 4" descr="http://www.markmatters.com/wp-content/uploads/2013/07/Mind-the-Gap.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4352" y="4581128"/>
            <a:ext cx="2455295" cy="19642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23343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jectgraduateschool.files.wordpress.com/2011/03/research-proposal-flowchar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16632"/>
            <a:ext cx="4896544" cy="6552728"/>
          </a:xfrm>
          <a:prstGeom prst="rect">
            <a:avLst/>
          </a:prstGeom>
          <a:noFill/>
          <a:ln>
            <a:noFill/>
          </a:ln>
        </p:spPr>
      </p:pic>
    </p:spTree>
    <p:extLst>
      <p:ext uri="{BB962C8B-B14F-4D97-AF65-F5344CB8AC3E}">
        <p14:creationId xmlns="" xmlns:p14="http://schemas.microsoft.com/office/powerpoint/2010/main" val="623096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hoganvisions.com/magazine/wp-content/uploads/2012/11/urge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243408"/>
            <a:ext cx="3597707" cy="348580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l"/>
            <a:r>
              <a:rPr lang="en-US" dirty="0" smtClean="0"/>
              <a:t>            Urgency</a:t>
            </a:r>
            <a:endParaRPr lang="en-GB" dirty="0"/>
          </a:p>
        </p:txBody>
      </p:sp>
      <p:sp>
        <p:nvSpPr>
          <p:cNvPr id="5" name="Content Placeholder 4"/>
          <p:cNvSpPr>
            <a:spLocks noGrp="1"/>
          </p:cNvSpPr>
          <p:nvPr>
            <p:ph idx="1"/>
          </p:nvPr>
        </p:nvSpPr>
        <p:spPr>
          <a:xfrm>
            <a:off x="395536" y="1844824"/>
            <a:ext cx="8229600" cy="4525963"/>
          </a:xfrm>
        </p:spPr>
        <p:txBody>
          <a:bodyPr>
            <a:normAutofit fontScale="85000" lnSpcReduction="20000"/>
          </a:bodyPr>
          <a:lstStyle/>
          <a:p>
            <a:r>
              <a:rPr lang="en-US" i="1" dirty="0" smtClean="0"/>
              <a:t>Understanding the low dose                                    imaging threshold for answering                       diagnostic questions is essential if we                            are to ensure imaging advancements </a:t>
            </a:r>
            <a:r>
              <a:rPr lang="en-US" i="1" dirty="0" err="1" smtClean="0"/>
              <a:t>optimise</a:t>
            </a:r>
            <a:r>
              <a:rPr lang="en-US" i="1" dirty="0" smtClean="0"/>
              <a:t> patient care and limit radiation harm in the future. </a:t>
            </a:r>
          </a:p>
          <a:p>
            <a:endParaRPr lang="en-US" i="1" dirty="0"/>
          </a:p>
          <a:p>
            <a:r>
              <a:rPr lang="en-US" i="1" dirty="0" smtClean="0"/>
              <a:t>Without these we are compelled to adopt ill thought through protocols designed by manufacturers without </a:t>
            </a:r>
            <a:r>
              <a:rPr lang="en-US" i="1" dirty="0" err="1" smtClean="0"/>
              <a:t>cognisance</a:t>
            </a:r>
            <a:r>
              <a:rPr lang="en-US" i="1" dirty="0" smtClean="0"/>
              <a:t> of patient risks resulting in a cycle of dissatisfaction and frustration among imaging health professionals</a:t>
            </a:r>
            <a:endParaRPr lang="en-US" i="1" dirty="0"/>
          </a:p>
          <a:p>
            <a:pPr marL="0" indent="0">
              <a:buNone/>
            </a:pPr>
            <a:r>
              <a:rPr lang="en-US" dirty="0" smtClean="0"/>
              <a:t> </a:t>
            </a:r>
            <a:endParaRPr lang="en-GB" dirty="0"/>
          </a:p>
        </p:txBody>
      </p:sp>
    </p:spTree>
    <p:extLst>
      <p:ext uri="{BB962C8B-B14F-4D97-AF65-F5344CB8AC3E}">
        <p14:creationId xmlns="" xmlns:p14="http://schemas.microsoft.com/office/powerpoint/2010/main" val="1290174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tjeads.info/wp-content/uploads/2013/10/hero_medal_bw.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499" y="124"/>
            <a:ext cx="2962597" cy="296259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691680" y="274638"/>
            <a:ext cx="6995120" cy="1143000"/>
          </a:xfrm>
        </p:spPr>
        <p:txBody>
          <a:bodyPr/>
          <a:lstStyle/>
          <a:p>
            <a:r>
              <a:rPr lang="en-US" dirty="0" smtClean="0"/>
              <a:t>Hero Statement</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i="1" dirty="0" smtClean="0"/>
              <a:t>This study will remedy this gap in the 		evidence base by examining the 			relationship between modern CT imaging scan trends and patient dose and exploring the hitherto </a:t>
            </a:r>
            <a:r>
              <a:rPr lang="en-US" i="1" dirty="0" err="1" smtClean="0"/>
              <a:t>unrecognised</a:t>
            </a:r>
            <a:r>
              <a:rPr lang="en-US" i="1" dirty="0" smtClean="0"/>
              <a:t> relationship between low dose imaging and accurate diagnostic outcomes within the emotive context of childhood cancer.  </a:t>
            </a:r>
          </a:p>
          <a:p>
            <a:endParaRPr lang="en-US" dirty="0"/>
          </a:p>
          <a:p>
            <a:endParaRPr lang="en-GB" dirty="0"/>
          </a:p>
        </p:txBody>
      </p:sp>
    </p:spTree>
    <p:extLst>
      <p:ext uri="{BB962C8B-B14F-4D97-AF65-F5344CB8AC3E}">
        <p14:creationId xmlns="" xmlns:p14="http://schemas.microsoft.com/office/powerpoint/2010/main" val="3192141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you doing the research?</a:t>
            </a:r>
            <a:endParaRPr lang="en-GB" dirty="0"/>
          </a:p>
        </p:txBody>
      </p:sp>
      <p:sp>
        <p:nvSpPr>
          <p:cNvPr id="3" name="Content Placeholder 2"/>
          <p:cNvSpPr>
            <a:spLocks noGrp="1"/>
          </p:cNvSpPr>
          <p:nvPr>
            <p:ph idx="1"/>
          </p:nvPr>
        </p:nvSpPr>
        <p:spPr>
          <a:xfrm>
            <a:off x="467544" y="1700808"/>
            <a:ext cx="8229600" cy="4950322"/>
          </a:xfrm>
        </p:spPr>
        <p:txBody>
          <a:bodyPr>
            <a:normAutofit fontScale="92500"/>
          </a:bodyPr>
          <a:lstStyle/>
          <a:p>
            <a:pPr marL="0" indent="0">
              <a:buNone/>
            </a:pPr>
            <a:r>
              <a:rPr lang="en-US" dirty="0" smtClean="0"/>
              <a:t>			Many people first consider 				undertaking a research project 			as part of an academic award</a:t>
            </a:r>
          </a:p>
          <a:p>
            <a:pPr marL="0" indent="0">
              <a:buNone/>
            </a:pPr>
            <a:endParaRPr lang="en-US" dirty="0"/>
          </a:p>
          <a:p>
            <a:pPr marL="0" indent="0">
              <a:buNone/>
            </a:pPr>
            <a:r>
              <a:rPr lang="en-US" dirty="0" smtClean="0"/>
              <a:t>For others, research is their job</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…..and for others, research is a passion </a:t>
            </a:r>
            <a:endParaRPr lang="en-GB" dirty="0"/>
          </a:p>
        </p:txBody>
      </p:sp>
      <p:pic>
        <p:nvPicPr>
          <p:cNvPr id="1026" name="Picture 2" descr="http://www.moneysavingangels.net/wp-content/uploads/2013/12/r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1484784"/>
            <a:ext cx="2076469" cy="207647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tager.tv/blog/wp-content/uploads/2012/07/lady-at-desk.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8104" y="3356992"/>
            <a:ext cx="1835285" cy="229210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judykerrblog.files.wordpress.com/2010/06/free-clipart-of-book.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99592" y="4215011"/>
            <a:ext cx="1665955" cy="24361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1557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writeawriting.com/wp-content/uploads/2011/10/research-design-desinition-types-explain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5978"/>
            <a:ext cx="7485527" cy="49930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Research questions</a:t>
            </a:r>
            <a:endParaRPr lang="en-GB" dirty="0"/>
          </a:p>
        </p:txBody>
      </p:sp>
      <p:sp>
        <p:nvSpPr>
          <p:cNvPr id="3" name="Content Placeholder 2"/>
          <p:cNvSpPr>
            <a:spLocks noGrp="1"/>
          </p:cNvSpPr>
          <p:nvPr>
            <p:ph idx="1"/>
          </p:nvPr>
        </p:nvSpPr>
        <p:spPr>
          <a:xfrm>
            <a:off x="179512" y="3284984"/>
            <a:ext cx="8784976" cy="3384376"/>
          </a:xfrm>
        </p:spPr>
        <p:txBody>
          <a:bodyPr>
            <a:normAutofit fontScale="92500" lnSpcReduction="20000"/>
          </a:bodyPr>
          <a:lstStyle/>
          <a:p>
            <a:endParaRPr lang="en-US" dirty="0" smtClean="0"/>
          </a:p>
          <a:p>
            <a:endParaRPr lang="en-US" dirty="0"/>
          </a:p>
          <a:p>
            <a:endParaRPr lang="en-US" dirty="0" smtClean="0"/>
          </a:p>
          <a:p>
            <a:r>
              <a:rPr lang="en-US" i="1" dirty="0" smtClean="0"/>
              <a:t>I </a:t>
            </a:r>
            <a:r>
              <a:rPr lang="en-US" i="1" dirty="0"/>
              <a:t>am applying to </a:t>
            </a:r>
            <a:r>
              <a:rPr lang="en-US" i="1" dirty="0" smtClean="0"/>
              <a:t>XXX to </a:t>
            </a:r>
            <a:r>
              <a:rPr lang="en-US" i="1" dirty="0"/>
              <a:t>support the completion of my </a:t>
            </a:r>
            <a:r>
              <a:rPr lang="en-US" i="1" dirty="0" smtClean="0"/>
              <a:t>dissertation on</a:t>
            </a:r>
            <a:r>
              <a:rPr lang="en-US" i="1" dirty="0"/>
              <a:t>  XXX.  Through a </a:t>
            </a:r>
            <a:r>
              <a:rPr lang="en-US" i="1" dirty="0" smtClean="0"/>
              <a:t>detailed analysis of XXX</a:t>
            </a:r>
            <a:r>
              <a:rPr lang="en-US" i="1" dirty="0"/>
              <a:t>, I will </a:t>
            </a:r>
            <a:r>
              <a:rPr lang="en-US" i="1" dirty="0" smtClean="0"/>
              <a:t>demonstrate that </a:t>
            </a:r>
            <a:r>
              <a:rPr lang="en-US" i="1" dirty="0"/>
              <a:t>in contrast </a:t>
            </a:r>
            <a:r>
              <a:rPr lang="en-US" i="1" dirty="0" smtClean="0"/>
              <a:t>to common held clinical and manufacturer beliefs, low dose imaging can……..XXXXXX</a:t>
            </a:r>
            <a:r>
              <a:rPr lang="en-US" i="1" dirty="0"/>
              <a:t>.</a:t>
            </a:r>
            <a:endParaRPr lang="en-GB" i="1" dirty="0"/>
          </a:p>
        </p:txBody>
      </p:sp>
    </p:spTree>
    <p:extLst>
      <p:ext uri="{BB962C8B-B14F-4D97-AF65-F5344CB8AC3E}">
        <p14:creationId xmlns="" xmlns:p14="http://schemas.microsoft.com/office/powerpoint/2010/main" val="2725264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jectgraduateschool.files.wordpress.com/2011/03/research-proposal-flowchar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16632"/>
            <a:ext cx="4896544" cy="6552728"/>
          </a:xfrm>
          <a:prstGeom prst="rect">
            <a:avLst/>
          </a:prstGeom>
          <a:noFill/>
          <a:ln>
            <a:noFill/>
          </a:ln>
        </p:spPr>
      </p:pic>
    </p:spTree>
    <p:extLst>
      <p:ext uri="{BB962C8B-B14F-4D97-AF65-F5344CB8AC3E}">
        <p14:creationId xmlns="" xmlns:p14="http://schemas.microsoft.com/office/powerpoint/2010/main" val="3499495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Specifics of the Project</a:t>
            </a:r>
            <a:endParaRPr lang="en-GB" dirty="0"/>
          </a:p>
        </p:txBody>
      </p:sp>
      <p:sp>
        <p:nvSpPr>
          <p:cNvPr id="3" name="Content Placeholder 2"/>
          <p:cNvSpPr>
            <a:spLocks noGrp="1"/>
          </p:cNvSpPr>
          <p:nvPr>
            <p:ph idx="1"/>
          </p:nvPr>
        </p:nvSpPr>
        <p:spPr>
          <a:xfrm>
            <a:off x="1763688" y="1600200"/>
            <a:ext cx="6923112" cy="4525963"/>
          </a:xfrm>
        </p:spPr>
        <p:txBody>
          <a:bodyPr>
            <a:normAutofit fontScale="92500" lnSpcReduction="10000"/>
          </a:bodyPr>
          <a:lstStyle/>
          <a:p>
            <a:r>
              <a:rPr lang="en-US" dirty="0" smtClean="0"/>
              <a:t>Background</a:t>
            </a:r>
          </a:p>
          <a:p>
            <a:r>
              <a:rPr lang="en-US" dirty="0" smtClean="0"/>
              <a:t>Literature Review</a:t>
            </a:r>
          </a:p>
          <a:p>
            <a:r>
              <a:rPr lang="en-US" dirty="0" smtClean="0"/>
              <a:t>Method</a:t>
            </a:r>
            <a:endParaRPr lang="en-GB" dirty="0" smtClean="0"/>
          </a:p>
          <a:p>
            <a:pPr lvl="1"/>
            <a:r>
              <a:rPr lang="en-US" dirty="0" smtClean="0"/>
              <a:t>Data collection</a:t>
            </a:r>
          </a:p>
          <a:p>
            <a:pPr lvl="1"/>
            <a:r>
              <a:rPr lang="en-US" dirty="0" smtClean="0"/>
              <a:t>Analysis</a:t>
            </a:r>
          </a:p>
          <a:p>
            <a:r>
              <a:rPr lang="en-US" dirty="0" smtClean="0"/>
              <a:t>Ethical approval</a:t>
            </a:r>
          </a:p>
          <a:p>
            <a:r>
              <a:rPr lang="en-US" dirty="0" smtClean="0"/>
              <a:t>Team and skills</a:t>
            </a:r>
          </a:p>
          <a:p>
            <a:r>
              <a:rPr lang="en-US" dirty="0" smtClean="0"/>
              <a:t>Timeline</a:t>
            </a:r>
          </a:p>
          <a:p>
            <a:r>
              <a:rPr lang="en-US" dirty="0" smtClean="0"/>
              <a:t>Costs</a:t>
            </a:r>
          </a:p>
          <a:p>
            <a:endParaRPr lang="en-US" dirty="0" smtClean="0"/>
          </a:p>
          <a:p>
            <a:pPr lvl="1"/>
            <a:endParaRPr lang="en-US" dirty="0" smtClean="0"/>
          </a:p>
        </p:txBody>
      </p:sp>
      <p:pic>
        <p:nvPicPr>
          <p:cNvPr id="11266" name="Picture 2" descr="http://www.adcet.edu.au/Admin/UploadedFiles/Images/Photos/jigsaw%20people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3008322"/>
            <a:ext cx="3707904" cy="38496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8393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specifics</a:t>
            </a:r>
            <a:endParaRPr lang="en-GB" dirty="0"/>
          </a:p>
        </p:txBody>
      </p:sp>
      <p:sp>
        <p:nvSpPr>
          <p:cNvPr id="10" name="Text Placeholder 9"/>
          <p:cNvSpPr>
            <a:spLocks noGrp="1"/>
          </p:cNvSpPr>
          <p:nvPr>
            <p:ph type="body" idx="1"/>
          </p:nvPr>
        </p:nvSpPr>
        <p:spPr/>
        <p:txBody>
          <a:bodyPr/>
          <a:lstStyle/>
          <a:p>
            <a:pPr algn="ctr"/>
            <a:r>
              <a:rPr lang="en-US" dirty="0" smtClean="0"/>
              <a:t>Background</a:t>
            </a:r>
            <a:endParaRPr lang="en-GB" dirty="0"/>
          </a:p>
        </p:txBody>
      </p:sp>
      <p:sp>
        <p:nvSpPr>
          <p:cNvPr id="11" name="Content Placeholder 10"/>
          <p:cNvSpPr>
            <a:spLocks noGrp="1"/>
          </p:cNvSpPr>
          <p:nvPr>
            <p:ph sz="half" idx="2"/>
          </p:nvPr>
        </p:nvSpPr>
        <p:spPr>
          <a:xfrm>
            <a:off x="467544" y="2132856"/>
            <a:ext cx="4040188" cy="3951288"/>
          </a:xfrm>
        </p:spPr>
        <p:txBody>
          <a:bodyPr/>
          <a:lstStyle/>
          <a:p>
            <a:r>
              <a:rPr lang="en-US" dirty="0" smtClean="0"/>
              <a:t>Context (global, national and regional positions)</a:t>
            </a:r>
          </a:p>
          <a:p>
            <a:r>
              <a:rPr lang="en-US" dirty="0" smtClean="0"/>
              <a:t>Location</a:t>
            </a:r>
          </a:p>
          <a:p>
            <a:r>
              <a:rPr lang="en-US" dirty="0" smtClean="0"/>
              <a:t>History</a:t>
            </a:r>
          </a:p>
          <a:p>
            <a:r>
              <a:rPr lang="en-US" dirty="0" smtClean="0"/>
              <a:t>Limitations </a:t>
            </a:r>
            <a:endParaRPr lang="en-GB" dirty="0"/>
          </a:p>
        </p:txBody>
      </p:sp>
      <p:sp>
        <p:nvSpPr>
          <p:cNvPr id="12" name="Text Placeholder 11"/>
          <p:cNvSpPr>
            <a:spLocks noGrp="1"/>
          </p:cNvSpPr>
          <p:nvPr>
            <p:ph type="body" sz="quarter" idx="3"/>
          </p:nvPr>
        </p:nvSpPr>
        <p:spPr/>
        <p:txBody>
          <a:bodyPr/>
          <a:lstStyle/>
          <a:p>
            <a:pPr algn="ctr"/>
            <a:r>
              <a:rPr lang="en-US" dirty="0" smtClean="0"/>
              <a:t>Literature Review</a:t>
            </a:r>
            <a:endParaRPr lang="en-GB" dirty="0"/>
          </a:p>
        </p:txBody>
      </p:sp>
      <p:sp>
        <p:nvSpPr>
          <p:cNvPr id="13" name="Content Placeholder 12"/>
          <p:cNvSpPr>
            <a:spLocks noGrp="1"/>
          </p:cNvSpPr>
          <p:nvPr>
            <p:ph sz="quarter" idx="4"/>
          </p:nvPr>
        </p:nvSpPr>
        <p:spPr/>
        <p:txBody>
          <a:bodyPr/>
          <a:lstStyle/>
          <a:p>
            <a:r>
              <a:rPr lang="en-US" dirty="0" smtClean="0"/>
              <a:t>Explores the details introduced in statements above. </a:t>
            </a:r>
          </a:p>
          <a:p>
            <a:r>
              <a:rPr lang="en-US" dirty="0" smtClean="0"/>
              <a:t>Provides a critical overview of existing literature in the field </a:t>
            </a:r>
            <a:r>
              <a:rPr lang="en-US" i="1" dirty="0" smtClean="0"/>
              <a:t>(you have read the literature haven’t you!)</a:t>
            </a:r>
          </a:p>
          <a:p>
            <a:r>
              <a:rPr lang="en-US" dirty="0" smtClean="0"/>
              <a:t>Positions your work and its value and contribution</a:t>
            </a:r>
            <a:endParaRPr lang="en-GB" dirty="0"/>
          </a:p>
        </p:txBody>
      </p:sp>
    </p:spTree>
    <p:extLst>
      <p:ext uri="{BB962C8B-B14F-4D97-AF65-F5344CB8AC3E}">
        <p14:creationId xmlns="" xmlns:p14="http://schemas.microsoft.com/office/powerpoint/2010/main" val="93725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499176" cy="1143000"/>
          </a:xfrm>
        </p:spPr>
        <p:txBody>
          <a:bodyPr/>
          <a:lstStyle/>
          <a:p>
            <a:r>
              <a:rPr lang="en-US" dirty="0" smtClean="0"/>
              <a:t>Method</a:t>
            </a:r>
            <a:endParaRPr lang="en-GB" dirty="0"/>
          </a:p>
        </p:txBody>
      </p:sp>
      <p:sp>
        <p:nvSpPr>
          <p:cNvPr id="8" name="Content Placeholder 7"/>
          <p:cNvSpPr>
            <a:spLocks noGrp="1"/>
          </p:cNvSpPr>
          <p:nvPr>
            <p:ph idx="1"/>
          </p:nvPr>
        </p:nvSpPr>
        <p:spPr/>
        <p:txBody>
          <a:bodyPr>
            <a:normAutofit fontScale="85000" lnSpcReduction="20000"/>
          </a:bodyPr>
          <a:lstStyle/>
          <a:p>
            <a:pPr marL="0" indent="0">
              <a:buNone/>
            </a:pPr>
            <a:r>
              <a:rPr lang="en-US" dirty="0" smtClean="0"/>
              <a:t>Start with asking</a:t>
            </a:r>
          </a:p>
          <a:p>
            <a:pPr marL="0" indent="0">
              <a:buNone/>
            </a:pPr>
            <a:r>
              <a:rPr lang="en-US" i="1" dirty="0" smtClean="0"/>
              <a:t>“What data do I need to answer my question”</a:t>
            </a:r>
          </a:p>
          <a:p>
            <a:pPr marL="0" indent="0">
              <a:buNone/>
            </a:pPr>
            <a:endParaRPr lang="en-US" i="1" dirty="0"/>
          </a:p>
          <a:p>
            <a:pPr marL="0" indent="0">
              <a:buNone/>
            </a:pPr>
            <a:r>
              <a:rPr lang="en-US" dirty="0" smtClean="0"/>
              <a:t>Your answer to this will often direct you to a specific methodological approach</a:t>
            </a:r>
          </a:p>
          <a:p>
            <a:pPr marL="0" indent="0">
              <a:buNone/>
            </a:pPr>
            <a:endParaRPr lang="en-US" dirty="0"/>
          </a:p>
          <a:p>
            <a:pPr marL="0" indent="0">
              <a:buNone/>
            </a:pPr>
            <a:r>
              <a:rPr lang="en-US" dirty="0" smtClean="0"/>
              <a:t>For example:</a:t>
            </a:r>
          </a:p>
          <a:p>
            <a:r>
              <a:rPr lang="en-US" dirty="0" smtClean="0"/>
              <a:t>waiting time data will lead you to a quantitative approach – numerical data</a:t>
            </a:r>
          </a:p>
          <a:p>
            <a:r>
              <a:rPr lang="en-US" dirty="0" smtClean="0"/>
              <a:t>experiential narrative will lead you to a qualitative approach – narrative data</a:t>
            </a:r>
            <a:endParaRPr lang="en-GB" dirty="0"/>
          </a:p>
        </p:txBody>
      </p:sp>
      <p:pic>
        <p:nvPicPr>
          <p:cNvPr id="12290" name="Picture 2" descr="http://vancouver.ca/images/cov/feature/OpenDat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188640"/>
            <a:ext cx="2762250" cy="1524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7807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733787"/>
            <a:ext cx="6552728"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Tip 3:</a:t>
            </a:r>
            <a:br>
              <a:rPr lang="en-US" dirty="0" smtClean="0"/>
            </a:br>
            <a:r>
              <a:rPr lang="en-US" dirty="0" smtClean="0"/>
              <a:t> Know the end point before you start!</a:t>
            </a:r>
            <a:endParaRPr lang="en-GB" dirty="0"/>
          </a:p>
        </p:txBody>
      </p:sp>
      <p:sp>
        <p:nvSpPr>
          <p:cNvPr id="3" name="Content Placeholder 2"/>
          <p:cNvSpPr>
            <a:spLocks noGrp="1"/>
          </p:cNvSpPr>
          <p:nvPr>
            <p:ph idx="1"/>
          </p:nvPr>
        </p:nvSpPr>
        <p:spPr>
          <a:xfrm>
            <a:off x="4788024" y="2060848"/>
            <a:ext cx="2530624" cy="676672"/>
          </a:xfrm>
          <a:ln>
            <a:solidFill>
              <a:schemeClr val="tx1"/>
            </a:solidFill>
          </a:ln>
        </p:spPr>
        <p:txBody>
          <a:bodyPr/>
          <a:lstStyle/>
          <a:p>
            <a:pPr marL="0" indent="0">
              <a:buNone/>
            </a:pPr>
            <a:r>
              <a:rPr lang="en-US" dirty="0" smtClean="0"/>
              <a:t>The end point</a:t>
            </a:r>
            <a:endParaRPr lang="en-GB" dirty="0"/>
          </a:p>
        </p:txBody>
      </p:sp>
    </p:spTree>
    <p:extLst>
      <p:ext uri="{BB962C8B-B14F-4D97-AF65-F5344CB8AC3E}">
        <p14:creationId xmlns="" xmlns:p14="http://schemas.microsoft.com/office/powerpoint/2010/main" val="1966744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Point</a:t>
            </a:r>
            <a:endParaRPr lang="en-GB" dirty="0"/>
          </a:p>
        </p:txBody>
      </p:sp>
      <p:sp>
        <p:nvSpPr>
          <p:cNvPr id="3" name="Content Placeholder 2"/>
          <p:cNvSpPr>
            <a:spLocks noGrp="1"/>
          </p:cNvSpPr>
          <p:nvPr>
            <p:ph idx="1"/>
          </p:nvPr>
        </p:nvSpPr>
        <p:spPr/>
        <p:txBody>
          <a:bodyPr>
            <a:normAutofit/>
          </a:bodyPr>
          <a:lstStyle/>
          <a:p>
            <a:r>
              <a:rPr lang="en-US" dirty="0" smtClean="0"/>
              <a:t>Type of data</a:t>
            </a:r>
          </a:p>
          <a:p>
            <a:r>
              <a:rPr lang="en-US" dirty="0" smtClean="0"/>
              <a:t>How much data</a:t>
            </a:r>
          </a:p>
          <a:p>
            <a:pPr lvl="2"/>
            <a:r>
              <a:rPr lang="en-US" dirty="0" smtClean="0"/>
              <a:t>Sample size</a:t>
            </a:r>
          </a:p>
          <a:p>
            <a:r>
              <a:rPr lang="en-US" dirty="0" smtClean="0"/>
              <a:t>How will you collect data</a:t>
            </a:r>
          </a:p>
          <a:p>
            <a:pPr lvl="2"/>
            <a:r>
              <a:rPr lang="en-US" i="1" dirty="0"/>
              <a:t>I KEEP six honest serving-men</a:t>
            </a:r>
            <a:br>
              <a:rPr lang="en-US" i="1" dirty="0"/>
            </a:br>
            <a:r>
              <a:rPr lang="en-US" i="1" dirty="0"/>
              <a:t>(They taught me all I knew);</a:t>
            </a:r>
            <a:br>
              <a:rPr lang="en-US" i="1" dirty="0"/>
            </a:br>
            <a:r>
              <a:rPr lang="en-US" i="1" dirty="0"/>
              <a:t>Their names are What and Why and When </a:t>
            </a:r>
            <a:br>
              <a:rPr lang="en-US" i="1" dirty="0"/>
            </a:br>
            <a:r>
              <a:rPr lang="en-US" i="1" dirty="0"/>
              <a:t>And How and Where and </a:t>
            </a:r>
            <a:r>
              <a:rPr lang="en-US" i="1" dirty="0" smtClean="0"/>
              <a:t>Who. </a:t>
            </a:r>
            <a:r>
              <a:rPr lang="en-US" sz="1800" dirty="0" smtClean="0"/>
              <a:t>(Kipling – elephants child)</a:t>
            </a:r>
          </a:p>
          <a:p>
            <a:r>
              <a:rPr lang="en-US" dirty="0" smtClean="0"/>
              <a:t>How you will </a:t>
            </a:r>
            <a:r>
              <a:rPr lang="en-US" dirty="0" err="1" smtClean="0"/>
              <a:t>analyse</a:t>
            </a:r>
            <a:r>
              <a:rPr lang="en-US" dirty="0" smtClean="0"/>
              <a:t> data</a:t>
            </a:r>
            <a:endParaRPr lang="en-GB" dirty="0"/>
          </a:p>
        </p:txBody>
      </p:sp>
    </p:spTree>
    <p:extLst>
      <p:ext uri="{BB962C8B-B14F-4D97-AF65-F5344CB8AC3E}">
        <p14:creationId xmlns="" xmlns:p14="http://schemas.microsoft.com/office/powerpoint/2010/main" val="4038558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dream-wallpaper.com/free-wallpaper/nature-wallpaper/clear-water-and-blue-sky-1-wallpaper/1680x1050/free-wallpaper-2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8600" y="-30129"/>
            <a:ext cx="11130532" cy="695658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Tip 4: </a:t>
            </a:r>
            <a:br>
              <a:rPr lang="en-US" dirty="0" smtClean="0"/>
            </a:br>
            <a:r>
              <a:rPr lang="en-US" dirty="0" smtClean="0"/>
              <a:t>Be Clear!</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 xmlns:p14="http://schemas.microsoft.com/office/powerpoint/2010/main" val="629994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alkofide.files.wordpress.com/2013/09/codeethic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1268760"/>
            <a:ext cx="3526591" cy="30243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Ethical Approval</a:t>
            </a:r>
            <a:endParaRPr lang="en-GB" dirty="0"/>
          </a:p>
        </p:txBody>
      </p:sp>
      <p:sp>
        <p:nvSpPr>
          <p:cNvPr id="3" name="Content Placeholder 2"/>
          <p:cNvSpPr>
            <a:spLocks noGrp="1"/>
          </p:cNvSpPr>
          <p:nvPr>
            <p:ph idx="1"/>
          </p:nvPr>
        </p:nvSpPr>
        <p:spPr/>
        <p:txBody>
          <a:bodyPr/>
          <a:lstStyle/>
          <a:p>
            <a:endParaRPr lang="en-US" dirty="0" smtClean="0"/>
          </a:p>
          <a:p>
            <a:r>
              <a:rPr lang="en-US" dirty="0" smtClean="0"/>
              <a:t>Do you need it?</a:t>
            </a:r>
          </a:p>
          <a:p>
            <a:r>
              <a:rPr lang="en-US" dirty="0" smtClean="0"/>
              <a:t>Do you know the process?</a:t>
            </a:r>
          </a:p>
          <a:p>
            <a:r>
              <a:rPr lang="en-US" dirty="0" smtClean="0"/>
              <a:t>Are there other governance                          processes to comply with?</a:t>
            </a:r>
          </a:p>
          <a:p>
            <a:r>
              <a:rPr lang="en-US" dirty="0" smtClean="0"/>
              <a:t>Do you know how long it will take?</a:t>
            </a:r>
            <a:endParaRPr lang="en-GB" dirty="0"/>
          </a:p>
        </p:txBody>
      </p:sp>
    </p:spTree>
    <p:extLst>
      <p:ext uri="{BB962C8B-B14F-4D97-AF65-F5344CB8AC3E}">
        <p14:creationId xmlns="" xmlns:p14="http://schemas.microsoft.com/office/powerpoint/2010/main" val="64443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ollinsons.biz/uploads/the-tea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48064" y="7722"/>
            <a:ext cx="3131840" cy="176250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t>		The Team</a:t>
            </a:r>
            <a:endParaRPr lang="en-GB" dirty="0"/>
          </a:p>
        </p:txBody>
      </p:sp>
      <p:sp>
        <p:nvSpPr>
          <p:cNvPr id="3" name="Content Placeholder 2"/>
          <p:cNvSpPr>
            <a:spLocks noGrp="1"/>
          </p:cNvSpPr>
          <p:nvPr>
            <p:ph idx="1"/>
          </p:nvPr>
        </p:nvSpPr>
        <p:spPr/>
        <p:txBody>
          <a:bodyPr>
            <a:normAutofit lnSpcReduction="10000"/>
          </a:bodyPr>
          <a:lstStyle/>
          <a:p>
            <a:r>
              <a:rPr lang="en-US" dirty="0" smtClean="0"/>
              <a:t>Have you got people with the right skills in your team (supporting you)?</a:t>
            </a:r>
          </a:p>
          <a:p>
            <a:pPr lvl="1"/>
            <a:r>
              <a:rPr lang="en-US" dirty="0" smtClean="0"/>
              <a:t>Statistician</a:t>
            </a:r>
          </a:p>
          <a:p>
            <a:pPr lvl="1"/>
            <a:r>
              <a:rPr lang="en-US" dirty="0" smtClean="0"/>
              <a:t>Health economist</a:t>
            </a:r>
          </a:p>
          <a:p>
            <a:pPr lvl="1"/>
            <a:r>
              <a:rPr lang="en-US" dirty="0" smtClean="0"/>
              <a:t>Research assistant</a:t>
            </a:r>
          </a:p>
          <a:p>
            <a:pPr lvl="1"/>
            <a:r>
              <a:rPr lang="en-US" dirty="0" smtClean="0"/>
              <a:t>Clinical advocates</a:t>
            </a:r>
          </a:p>
          <a:p>
            <a:pPr lvl="1"/>
            <a:r>
              <a:rPr lang="en-US" dirty="0" smtClean="0"/>
              <a:t>Service user</a:t>
            </a:r>
          </a:p>
          <a:p>
            <a:pPr lvl="1"/>
            <a:r>
              <a:rPr lang="en-US" dirty="0" smtClean="0"/>
              <a:t>Librarian</a:t>
            </a:r>
          </a:p>
          <a:p>
            <a:pPr lvl="1"/>
            <a:r>
              <a:rPr lang="en-US" dirty="0" smtClean="0"/>
              <a:t>Data manager</a:t>
            </a:r>
            <a:endParaRPr lang="en-GB" dirty="0"/>
          </a:p>
        </p:txBody>
      </p:sp>
    </p:spTree>
    <p:extLst>
      <p:ext uri="{BB962C8B-B14F-4D97-AF65-F5344CB8AC3E}">
        <p14:creationId xmlns="" xmlns:p14="http://schemas.microsoft.com/office/powerpoint/2010/main" val="957265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1: Be Excited!</a:t>
            </a:r>
            <a:endParaRPr lang="en-GB" dirty="0"/>
          </a:p>
        </p:txBody>
      </p:sp>
      <p:pic>
        <p:nvPicPr>
          <p:cNvPr id="3074" name="Picture 2" descr="http://paseobaptist.org/wp-content/uploads/2012/01/Excited.gif"/>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720" y="1484784"/>
            <a:ext cx="5363294" cy="512428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2267744" y="1412776"/>
            <a:ext cx="5040560" cy="2736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omic Sans MS" pitchFamily="66" charset="0"/>
              </a:rPr>
              <a:t>Let me tell you all about my research…it’s going to change the world!</a:t>
            </a:r>
            <a:endParaRPr lang="en-GB" sz="2800" b="1" dirty="0">
              <a:solidFill>
                <a:schemeClr val="tx1"/>
              </a:solidFill>
              <a:latin typeface="Comic Sans MS" pitchFamily="66" charset="0"/>
            </a:endParaRPr>
          </a:p>
        </p:txBody>
      </p:sp>
    </p:spTree>
    <p:extLst>
      <p:ext uri="{BB962C8B-B14F-4D97-AF65-F5344CB8AC3E}">
        <p14:creationId xmlns="" xmlns:p14="http://schemas.microsoft.com/office/powerpoint/2010/main" val="3063627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jectgraduateschool.files.wordpress.com/2011/03/research-proposal-flowchar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16632"/>
            <a:ext cx="4896544" cy="6552728"/>
          </a:xfrm>
          <a:prstGeom prst="rect">
            <a:avLst/>
          </a:prstGeom>
          <a:noFill/>
          <a:ln>
            <a:noFill/>
          </a:ln>
        </p:spPr>
      </p:pic>
    </p:spTree>
    <p:extLst>
      <p:ext uri="{BB962C8B-B14F-4D97-AF65-F5344CB8AC3E}">
        <p14:creationId xmlns="" xmlns:p14="http://schemas.microsoft.com/office/powerpoint/2010/main" val="1631011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GB" dirty="0"/>
          </a:p>
        </p:txBody>
      </p:sp>
      <p:sp>
        <p:nvSpPr>
          <p:cNvPr id="3" name="Content Placeholder 2"/>
          <p:cNvSpPr>
            <a:spLocks noGrp="1"/>
          </p:cNvSpPr>
          <p:nvPr>
            <p:ph idx="1"/>
          </p:nvPr>
        </p:nvSpPr>
        <p:spPr/>
        <p:txBody>
          <a:bodyPr/>
          <a:lstStyle/>
          <a:p>
            <a:r>
              <a:rPr lang="en-US" dirty="0" smtClean="0"/>
              <a:t>Calculate …..then add 30%</a:t>
            </a:r>
            <a:endParaRPr lang="en-GB" dirty="0"/>
          </a:p>
        </p:txBody>
      </p:sp>
      <p:pic>
        <p:nvPicPr>
          <p:cNvPr id="17410" name="Picture 2" descr="http://engineerblogs.org/wp-content/uploads/2011/06/Untitled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348880"/>
            <a:ext cx="7416824" cy="41916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8209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Costing Your Research</a:t>
            </a:r>
            <a:endParaRPr lang="en-GB" dirty="0"/>
          </a:p>
        </p:txBody>
      </p:sp>
      <p:sp>
        <p:nvSpPr>
          <p:cNvPr id="3" name="Content Placeholder 2"/>
          <p:cNvSpPr>
            <a:spLocks noGrp="1"/>
          </p:cNvSpPr>
          <p:nvPr>
            <p:ph idx="1"/>
          </p:nvPr>
        </p:nvSpPr>
        <p:spPr/>
        <p:txBody>
          <a:bodyPr/>
          <a:lstStyle/>
          <a:p>
            <a:r>
              <a:rPr lang="en-US" dirty="0" smtClean="0"/>
              <a:t>Research isn’t cheap!</a:t>
            </a:r>
          </a:p>
          <a:p>
            <a:r>
              <a:rPr lang="en-US" dirty="0" smtClean="0"/>
              <a:t>Don’t forget your time!</a:t>
            </a:r>
          </a:p>
          <a:p>
            <a:r>
              <a:rPr lang="en-US" dirty="0" smtClean="0"/>
              <a:t>Speak to your </a:t>
            </a:r>
            <a:r>
              <a:rPr lang="en-US" dirty="0" err="1" smtClean="0"/>
              <a:t>organisation</a:t>
            </a:r>
            <a:r>
              <a:rPr lang="en-US" dirty="0" smtClean="0"/>
              <a:t> accountant</a:t>
            </a:r>
            <a:endParaRPr lang="en-GB" dirty="0"/>
          </a:p>
        </p:txBody>
      </p:sp>
      <p:pic>
        <p:nvPicPr>
          <p:cNvPr id="18434" name="Picture 2" descr="http://biologyze.files.wordpress.com/2011/12/grant-money-chai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284984"/>
            <a:ext cx="8572500" cy="34004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0992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jectgraduateschool.files.wordpress.com/2011/03/research-proposal-flowchar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305272"/>
            <a:ext cx="4896544" cy="6552728"/>
          </a:xfrm>
          <a:prstGeom prst="rect">
            <a:avLst/>
          </a:prstGeom>
          <a:noFill/>
          <a:ln>
            <a:noFill/>
          </a:ln>
        </p:spPr>
      </p:pic>
      <p:sp>
        <p:nvSpPr>
          <p:cNvPr id="3" name="Oval Callout 2"/>
          <p:cNvSpPr/>
          <p:nvPr/>
        </p:nvSpPr>
        <p:spPr>
          <a:xfrm>
            <a:off x="5796136" y="4293096"/>
            <a:ext cx="2952328" cy="1368152"/>
          </a:xfrm>
          <a:prstGeom prst="wedgeEllipseCallout">
            <a:avLst>
              <a:gd name="adj1" fmla="val -66618"/>
              <a:gd name="adj2" fmla="val 69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Don’t forget dissemination and impact</a:t>
            </a:r>
            <a:endParaRPr lang="en-GB" dirty="0"/>
          </a:p>
        </p:txBody>
      </p:sp>
    </p:spTree>
    <p:extLst>
      <p:ext uri="{BB962C8B-B14F-4D97-AF65-F5344CB8AC3E}">
        <p14:creationId xmlns="" xmlns:p14="http://schemas.microsoft.com/office/powerpoint/2010/main" val="2263585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iles.campus.edublogs.org/blog.nus.edu.sg/dist/b/2395/files/2012/05/RSU_Bottles-1ny7sn4.jpg">
            <a:hlinkClick r:id="rId3"/>
          </p:cNvPr>
          <p:cNvPicPr>
            <a:picLocks noChangeAspect="1" noChangeArrowheads="1"/>
          </p:cNvPicPr>
          <p:nvPr/>
        </p:nvPicPr>
        <p:blipFill>
          <a:blip r:embed="rId4" cstate="print"/>
          <a:srcRect/>
          <a:stretch>
            <a:fillRect/>
          </a:stretch>
        </p:blipFill>
        <p:spPr bwMode="auto">
          <a:xfrm>
            <a:off x="683568" y="1124744"/>
            <a:ext cx="7497422" cy="5301208"/>
          </a:xfrm>
          <a:prstGeom prst="rect">
            <a:avLst/>
          </a:prstGeom>
          <a:noFill/>
        </p:spPr>
      </p:pic>
      <p:sp>
        <p:nvSpPr>
          <p:cNvPr id="2" name="Title 1"/>
          <p:cNvSpPr>
            <a:spLocks noGrp="1"/>
          </p:cNvSpPr>
          <p:nvPr>
            <p:ph type="title"/>
          </p:nvPr>
        </p:nvSpPr>
        <p:spPr>
          <a:xfrm>
            <a:off x="395536" y="0"/>
            <a:ext cx="8229600" cy="1143000"/>
          </a:xfrm>
        </p:spPr>
        <p:txBody>
          <a:bodyPr/>
          <a:lstStyle/>
          <a:p>
            <a:r>
              <a:rPr lang="en-GB" dirty="0" smtClean="0"/>
              <a:t>Dissemination</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Impact</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74756" name="Picture 4" descr="http://www.emeraldinsight.com/authors/img/impact_wheel.jpg">
            <a:hlinkClick r:id="rId3"/>
          </p:cNvPr>
          <p:cNvPicPr>
            <a:picLocks noChangeAspect="1" noChangeArrowheads="1"/>
          </p:cNvPicPr>
          <p:nvPr/>
        </p:nvPicPr>
        <p:blipFill>
          <a:blip r:embed="rId4" cstate="print"/>
          <a:srcRect/>
          <a:stretch>
            <a:fillRect/>
          </a:stretch>
        </p:blipFill>
        <p:spPr bwMode="auto">
          <a:xfrm>
            <a:off x="1907704" y="1196752"/>
            <a:ext cx="5718026" cy="5177844"/>
          </a:xfrm>
          <a:prstGeom prst="rect">
            <a:avLst/>
          </a:prstGeom>
          <a:noFill/>
        </p:spPr>
      </p:pic>
      <p:pic>
        <p:nvPicPr>
          <p:cNvPr id="7" name="Picture 2" descr="http://t0.gstatic.com/images?q=tbn:ANd9GcQW8FTC2_JEVfFLPaMD0yqE9I1vItxsg4ERPHgpRHoRPnH6R3N_LA"/>
          <p:cNvPicPr>
            <a:picLocks noChangeAspect="1" noChangeArrowheads="1"/>
          </p:cNvPicPr>
          <p:nvPr/>
        </p:nvPicPr>
        <p:blipFill>
          <a:blip r:embed="rId5" cstate="print"/>
          <a:srcRect l="48557"/>
          <a:stretch>
            <a:fillRect/>
          </a:stretch>
        </p:blipFill>
        <p:spPr bwMode="auto">
          <a:xfrm>
            <a:off x="1835696" y="1124744"/>
            <a:ext cx="5662557" cy="5400600"/>
          </a:xfrm>
          <a:prstGeom prst="rect">
            <a:avLst/>
          </a:prstGeom>
          <a:noFill/>
        </p:spPr>
      </p:pic>
      <p:pic>
        <p:nvPicPr>
          <p:cNvPr id="8" name="Picture 2" descr="http://t0.gstatic.com/images?q=tbn:ANd9GcQW8FTC2_JEVfFLPaMD0yqE9I1vItxsg4ERPHgpRHoRPnH6R3N_LA"/>
          <p:cNvPicPr>
            <a:picLocks noChangeAspect="1" noChangeArrowheads="1"/>
          </p:cNvPicPr>
          <p:nvPr/>
        </p:nvPicPr>
        <p:blipFill>
          <a:blip r:embed="rId5" cstate="print"/>
          <a:srcRect r="49224"/>
          <a:stretch>
            <a:fillRect/>
          </a:stretch>
        </p:blipFill>
        <p:spPr bwMode="auto">
          <a:xfrm>
            <a:off x="1691680" y="908720"/>
            <a:ext cx="5940152" cy="57396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jectgraduateschool.files.wordpress.com/2011/03/research-proposal-flowchar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16632"/>
            <a:ext cx="4896544" cy="6552728"/>
          </a:xfrm>
          <a:prstGeom prst="rect">
            <a:avLst/>
          </a:prstGeom>
          <a:noFill/>
          <a:ln>
            <a:noFill/>
          </a:ln>
        </p:spPr>
      </p:pic>
    </p:spTree>
    <p:extLst>
      <p:ext uri="{BB962C8B-B14F-4D97-AF65-F5344CB8AC3E}">
        <p14:creationId xmlns="" xmlns:p14="http://schemas.microsoft.com/office/powerpoint/2010/main" val="2263585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Concluding Statement</a:t>
            </a:r>
            <a:endParaRPr lang="en-GB" dirty="0"/>
          </a:p>
        </p:txBody>
      </p:sp>
      <p:sp>
        <p:nvSpPr>
          <p:cNvPr id="3" name="Content Placeholder 2"/>
          <p:cNvSpPr>
            <a:spLocks noGrp="1"/>
          </p:cNvSpPr>
          <p:nvPr>
            <p:ph idx="1"/>
          </p:nvPr>
        </p:nvSpPr>
        <p:spPr/>
        <p:txBody>
          <a:bodyPr>
            <a:normAutofit/>
          </a:bodyPr>
          <a:lstStyle/>
          <a:p>
            <a:r>
              <a:rPr lang="en-US" dirty="0" smtClean="0"/>
              <a:t>Don’t forget it!!!!</a:t>
            </a:r>
          </a:p>
          <a:p>
            <a:r>
              <a:rPr lang="en-US" dirty="0" smtClean="0"/>
              <a:t>Keep it simple and focused – bring reader back to the importance of your research and its potential reach and impact</a:t>
            </a:r>
          </a:p>
          <a:p>
            <a:endParaRPr lang="en-US" dirty="0" smtClean="0"/>
          </a:p>
          <a:p>
            <a:pPr marL="0" indent="0">
              <a:buNone/>
            </a:pPr>
            <a:r>
              <a:rPr lang="en-US" i="1" dirty="0"/>
              <a:t>“I expect this research to contribute to debates on XXXXX and play an important role in shaping debates on XXXX and XXXX in the coming years.”</a:t>
            </a:r>
          </a:p>
          <a:p>
            <a:endParaRPr lang="en-GB" dirty="0"/>
          </a:p>
        </p:txBody>
      </p:sp>
    </p:spTree>
    <p:extLst>
      <p:ext uri="{BB962C8B-B14F-4D97-AF65-F5344CB8AC3E}">
        <p14:creationId xmlns="" xmlns:p14="http://schemas.microsoft.com/office/powerpoint/2010/main" val="128514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dementiaresearchfunding.org.uk/wp-content/uploads/aruk1-240x22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104" y="812701"/>
            <a:ext cx="2286000" cy="2095501"/>
          </a:xfrm>
          <a:prstGeom prst="rect">
            <a:avLst/>
          </a:prstGeom>
          <a:noFill/>
          <a:extLst>
            <a:ext uri="{909E8E84-426E-40DD-AFC4-6F175D3DCCD1}">
              <a14:hiddenFill xmlns="" xmlns:a14="http://schemas.microsoft.com/office/drawing/2010/main">
                <a:solidFill>
                  <a:srgbClr val="FFFFFF"/>
                </a:solidFill>
              </a14:hiddenFill>
            </a:ext>
          </a:extLst>
        </p:spPr>
      </p:pic>
      <p:pic>
        <p:nvPicPr>
          <p:cNvPr id="19462" name="Picture 6" descr="http://dementiaresearchfunding.org.uk/wp-content/uploads/nihr1-240x220.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48131" y="901110"/>
            <a:ext cx="2286000" cy="20955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Proposal for Research Funding</a:t>
            </a:r>
            <a:endParaRPr lang="en-GB" dirty="0"/>
          </a:p>
        </p:txBody>
      </p:sp>
      <p:pic>
        <p:nvPicPr>
          <p:cNvPr id="19460" name="Picture 4" descr="http://www.ctc.ucl.ac.uk/images/funders/lymphomaResearchTrust.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87824" y="1860452"/>
            <a:ext cx="2419350" cy="1647825"/>
          </a:xfrm>
          <a:prstGeom prst="rect">
            <a:avLst/>
          </a:prstGeom>
          <a:noFill/>
          <a:extLst>
            <a:ext uri="{909E8E84-426E-40DD-AFC4-6F175D3DCCD1}">
              <a14:hiddenFill xmlns="" xmlns:a14="http://schemas.microsoft.com/office/drawing/2010/main">
                <a:solidFill>
                  <a:srgbClr val="FFFFFF"/>
                </a:solidFill>
              </a14:hiddenFill>
            </a:ext>
          </a:extLst>
        </p:spPr>
      </p:pic>
      <p:pic>
        <p:nvPicPr>
          <p:cNvPr id="19464" name="Picture 8" descr="http://www.ucl.ac.uk/ear/research/chaitlab/images/funder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51720" y="4509120"/>
            <a:ext cx="6858000" cy="1628776"/>
          </a:xfrm>
          <a:prstGeom prst="rect">
            <a:avLst/>
          </a:prstGeom>
          <a:noFill/>
          <a:extLst>
            <a:ext uri="{909E8E84-426E-40DD-AFC4-6F175D3DCCD1}">
              <a14:hiddenFill xmlns="" xmlns:a14="http://schemas.microsoft.com/office/drawing/2010/main">
                <a:solidFill>
                  <a:srgbClr val="FFFFFF"/>
                </a:solidFill>
              </a14:hiddenFill>
            </a:ext>
          </a:extLst>
        </p:spPr>
      </p:pic>
      <p:pic>
        <p:nvPicPr>
          <p:cNvPr id="19466" name="Picture 10" descr="http://www.york.ac.uk/media/chemistry/research/ysbl/academicandseniorstaff/gideondaviesgroup/ERC-218px.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67104" y="2914129"/>
            <a:ext cx="2076450" cy="1981201"/>
          </a:xfrm>
          <a:prstGeom prst="rect">
            <a:avLst/>
          </a:prstGeom>
          <a:noFill/>
          <a:extLst>
            <a:ext uri="{909E8E84-426E-40DD-AFC4-6F175D3DCCD1}">
              <a14:hiddenFill xmlns="" xmlns:a14="http://schemas.microsoft.com/office/drawing/2010/main">
                <a:solidFill>
                  <a:srgbClr val="FFFFFF"/>
                </a:solidFill>
              </a14:hiddenFill>
            </a:ext>
          </a:extLst>
        </p:spPr>
      </p:pic>
      <p:pic>
        <p:nvPicPr>
          <p:cNvPr id="19468" name="Picture 12" descr="http://eprints.whiterose.ac.uk/increase/Images/wrro.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32040" y="2979428"/>
            <a:ext cx="3371850" cy="9048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2513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4" name="Picture 4" descr="http://api.ning.com:80/files/rdGwDgrRKNg5bgYQdrbwy46*cl*0be4Xj*VTkR6rhxnohOqJy7UrP7xD*Kw4B0U4u*eol-1ZoV0c-7BG2t87IGwbjAZl8*iB/successkid.jpg?width=50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155" t="7430" r="7218" b="8230"/>
          <a:stretch/>
        </p:blipFill>
        <p:spPr bwMode="auto">
          <a:xfrm>
            <a:off x="395536" y="0"/>
            <a:ext cx="8424936" cy="66206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84908" y="1124744"/>
            <a:ext cx="4235564" cy="1143000"/>
          </a:xfrm>
        </p:spPr>
        <p:txBody>
          <a:bodyPr>
            <a:normAutofit fontScale="90000"/>
          </a:bodyPr>
          <a:lstStyle/>
          <a:p>
            <a:r>
              <a:rPr lang="en-US" dirty="0" smtClean="0"/>
              <a:t>Tip 5: </a:t>
            </a:r>
            <a:br>
              <a:rPr lang="en-US" dirty="0" smtClean="0"/>
            </a:br>
            <a:r>
              <a:rPr lang="en-US" dirty="0" smtClean="0"/>
              <a:t>Heed my advice!</a:t>
            </a:r>
            <a:endParaRPr lang="en-GB" dirty="0"/>
          </a:p>
        </p:txBody>
      </p:sp>
    </p:spTree>
    <p:extLst>
      <p:ext uri="{BB962C8B-B14F-4D97-AF65-F5344CB8AC3E}">
        <p14:creationId xmlns="" xmlns:p14="http://schemas.microsoft.com/office/powerpoint/2010/main" val="3787366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Proposal</a:t>
            </a:r>
            <a:endParaRPr lang="en-GB" dirty="0"/>
          </a:p>
        </p:txBody>
      </p:sp>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292" t="9532" r="33932" b="9272"/>
          <a:stretch/>
        </p:blipFill>
        <p:spPr bwMode="auto">
          <a:xfrm>
            <a:off x="5364088" y="1243465"/>
            <a:ext cx="3130125" cy="43616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4181" t="9108" r="36782" b="41616"/>
          <a:stretch/>
        </p:blipFill>
        <p:spPr bwMode="auto">
          <a:xfrm>
            <a:off x="916423" y="1270745"/>
            <a:ext cx="4217538" cy="299460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1109" t="12472" r="33932" b="67479"/>
          <a:stretch/>
        </p:blipFill>
        <p:spPr bwMode="auto">
          <a:xfrm>
            <a:off x="179512" y="4437112"/>
            <a:ext cx="5090532" cy="16421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4412" t="10220" r="31644" b="50000"/>
          <a:stretch/>
        </p:blipFill>
        <p:spPr bwMode="auto">
          <a:xfrm>
            <a:off x="2724778" y="3803111"/>
            <a:ext cx="5715042" cy="29101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04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2: Know who you’re writing for</a:t>
            </a:r>
            <a:endParaRPr lang="en-GB" dirty="0"/>
          </a:p>
        </p:txBody>
      </p:sp>
      <p:pic>
        <p:nvPicPr>
          <p:cNvPr id="4100" name="Picture 4" descr="http://cmw.net/wp-content/uploads/AB_CMW_Post.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2321284"/>
            <a:ext cx="6793236" cy="3799607"/>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studentbranding.com/wp-content/uploads/2012/01/one_size_headline.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808" r="4803"/>
          <a:stretch/>
        </p:blipFill>
        <p:spPr bwMode="auto">
          <a:xfrm>
            <a:off x="903562" y="2246789"/>
            <a:ext cx="7361359" cy="3948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55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do you need to demonstrate?</a:t>
            </a:r>
            <a:endParaRPr lang="en-GB" dirty="0"/>
          </a:p>
        </p:txBody>
      </p:sp>
      <p:sp>
        <p:nvSpPr>
          <p:cNvPr id="7" name="Content Placeholder 6"/>
          <p:cNvSpPr>
            <a:spLocks noGrp="1"/>
          </p:cNvSpPr>
          <p:nvPr>
            <p:ph sz="half" idx="2"/>
          </p:nvPr>
        </p:nvSpPr>
        <p:spPr>
          <a:xfrm>
            <a:off x="4860032" y="2276872"/>
            <a:ext cx="4038600" cy="3096343"/>
          </a:xfrm>
        </p:spPr>
        <p:txBody>
          <a:bodyPr>
            <a:normAutofit fontScale="85000" lnSpcReduction="10000"/>
          </a:bodyPr>
          <a:lstStyle/>
          <a:p>
            <a:pPr marL="514350" indent="-514350">
              <a:buAutoNum type="arabicPeriod"/>
            </a:pPr>
            <a:r>
              <a:rPr lang="en-US" dirty="0" smtClean="0"/>
              <a:t>That you are capable of independent critical thinking and analysis  through a comprehensive research plan</a:t>
            </a:r>
          </a:p>
          <a:p>
            <a:pPr marL="514350" indent="-514350">
              <a:buAutoNum type="arabicPeriod"/>
            </a:pPr>
            <a:endParaRPr lang="en-US" dirty="0"/>
          </a:p>
          <a:p>
            <a:pPr marL="514350" indent="-514350">
              <a:buAutoNum type="arabicPeriod"/>
            </a:pPr>
            <a:r>
              <a:rPr lang="en-US" dirty="0" smtClean="0"/>
              <a:t>That you can communicate your ideas clearly  </a:t>
            </a:r>
          </a:p>
          <a:p>
            <a:endParaRPr lang="en-GB" dirty="0"/>
          </a:p>
        </p:txBody>
      </p:sp>
      <p:pic>
        <p:nvPicPr>
          <p:cNvPr id="5123" name="Picture 3"/>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037" y="2276872"/>
            <a:ext cx="4423971" cy="3110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6450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of a Research Proposal</a:t>
            </a:r>
            <a:endParaRPr lang="en-GB" dirty="0"/>
          </a:p>
        </p:txBody>
      </p:sp>
      <p:pic>
        <p:nvPicPr>
          <p:cNvPr id="6146" name="Picture 2" descr="http://cefns.nau.edu/capstone/projects/EE/2013/Shock/images/DEFINE_THE_PROBLEM.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8017"/>
          <a:stretch/>
        </p:blipFill>
        <p:spPr bwMode="auto">
          <a:xfrm>
            <a:off x="971600" y="1628800"/>
            <a:ext cx="7576943" cy="45365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409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 the reader the topic!</a:t>
            </a:r>
            <a:endParaRPr lang="en-GB"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US" dirty="0" smtClean="0"/>
              <a:t>“Children with long term medical conditions are experiencing higher levels of induced cancer as a result of advances in imaging technology.”</a:t>
            </a:r>
          </a:p>
          <a:p>
            <a:pPr marL="0" indent="0">
              <a:buNone/>
            </a:pPr>
            <a:r>
              <a:rPr lang="en-US" dirty="0" smtClean="0"/>
              <a:t> </a:t>
            </a:r>
          </a:p>
          <a:p>
            <a:r>
              <a:rPr lang="en-US" dirty="0" smtClean="0"/>
              <a:t>“</a:t>
            </a:r>
            <a:r>
              <a:rPr lang="en-US" dirty="0"/>
              <a:t>My dissertation is about </a:t>
            </a:r>
            <a:r>
              <a:rPr lang="en-US" dirty="0" smtClean="0"/>
              <a:t>increasing levels of induced carcinoma in children with long term conditions.”</a:t>
            </a:r>
          </a:p>
          <a:p>
            <a:endParaRPr lang="en-US" dirty="0"/>
          </a:p>
          <a:p>
            <a:r>
              <a:rPr lang="en-US" dirty="0"/>
              <a:t>“I am applying to </a:t>
            </a:r>
            <a:r>
              <a:rPr lang="en-US" dirty="0" smtClean="0"/>
              <a:t>XXX university to support </a:t>
            </a:r>
            <a:r>
              <a:rPr lang="en-US" dirty="0"/>
              <a:t>my dissertation, which is on induced </a:t>
            </a:r>
            <a:r>
              <a:rPr lang="en-US" dirty="0" smtClean="0"/>
              <a:t>cancer in </a:t>
            </a:r>
            <a:r>
              <a:rPr lang="en-US" dirty="0"/>
              <a:t>children with long term conditions</a:t>
            </a:r>
            <a:r>
              <a:rPr lang="en-US" dirty="0" smtClean="0"/>
              <a:t>.”</a:t>
            </a:r>
          </a:p>
          <a:p>
            <a:endParaRPr lang="en-US" dirty="0"/>
          </a:p>
          <a:p>
            <a:r>
              <a:rPr lang="en-US" dirty="0"/>
              <a:t>“Many scientists in the field of </a:t>
            </a:r>
            <a:r>
              <a:rPr lang="en-US" dirty="0" smtClean="0"/>
              <a:t>medical imaging have </a:t>
            </a:r>
            <a:r>
              <a:rPr lang="en-US" dirty="0"/>
              <a:t>been debating the </a:t>
            </a:r>
            <a:r>
              <a:rPr lang="en-US" dirty="0" smtClean="0"/>
              <a:t>cause of </a:t>
            </a:r>
            <a:r>
              <a:rPr lang="en-US" dirty="0"/>
              <a:t>increasing levels of induced carcinoma in children with long term conditions</a:t>
            </a:r>
            <a:r>
              <a:rPr lang="en-US" dirty="0" smtClean="0"/>
              <a:t>.”</a:t>
            </a:r>
            <a:endParaRPr lang="en-US" dirty="0"/>
          </a:p>
          <a:p>
            <a:endParaRPr lang="en-GB" dirty="0"/>
          </a:p>
        </p:txBody>
      </p:sp>
    </p:spTree>
    <p:extLst>
      <p:ext uri="{BB962C8B-B14F-4D97-AF65-F5344CB8AC3E}">
        <p14:creationId xmlns="" xmlns:p14="http://schemas.microsoft.com/office/powerpoint/2010/main" val="155702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projectgraduateschool.files.wordpress.com/2011/03/research-proposal-flowchar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116632"/>
            <a:ext cx="4896544" cy="6552728"/>
          </a:xfrm>
          <a:prstGeom prst="rect">
            <a:avLst/>
          </a:prstGeom>
          <a:noFill/>
          <a:ln>
            <a:noFill/>
          </a:ln>
        </p:spPr>
      </p:pic>
    </p:spTree>
    <p:extLst>
      <p:ext uri="{BB962C8B-B14F-4D97-AF65-F5344CB8AC3E}">
        <p14:creationId xmlns="" xmlns:p14="http://schemas.microsoft.com/office/powerpoint/2010/main" val="174104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1822</Words>
  <Application>Microsoft Office PowerPoint</Application>
  <PresentationFormat>On-screen Show (4:3)</PresentationFormat>
  <Paragraphs>190</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Developing a Research Proposal</vt:lpstr>
      <vt:lpstr>Why are you doing the research?</vt:lpstr>
      <vt:lpstr>Tip 1: Be Excited!</vt:lpstr>
      <vt:lpstr>Research Proposal</vt:lpstr>
      <vt:lpstr>Tip 2: Know who you’re writing for</vt:lpstr>
      <vt:lpstr>What do you need to demonstrate?</vt:lpstr>
      <vt:lpstr>Content of a Research Proposal</vt:lpstr>
      <vt:lpstr>Sell the reader the topic!</vt:lpstr>
      <vt:lpstr>Slide 9</vt:lpstr>
      <vt:lpstr>Large General Topic of Wide Interest</vt:lpstr>
      <vt:lpstr>Large General Topic of Wide Interest</vt:lpstr>
      <vt:lpstr>Large General Topic of Wide Interest</vt:lpstr>
      <vt:lpstr>Slide 13</vt:lpstr>
      <vt:lpstr>childhood cancer medicine</vt:lpstr>
      <vt:lpstr>Medical Engineering</vt:lpstr>
      <vt:lpstr> Gap in Knowledge</vt:lpstr>
      <vt:lpstr>Slide 17</vt:lpstr>
      <vt:lpstr>            Urgency</vt:lpstr>
      <vt:lpstr>Hero Statement</vt:lpstr>
      <vt:lpstr>Your Research questions</vt:lpstr>
      <vt:lpstr>Slide 21</vt:lpstr>
      <vt:lpstr>Specifics of the Project</vt:lpstr>
      <vt:lpstr>The specifics</vt:lpstr>
      <vt:lpstr>Method</vt:lpstr>
      <vt:lpstr>Tip 3:  Know the end point before you start!</vt:lpstr>
      <vt:lpstr>End Point</vt:lpstr>
      <vt:lpstr>Tip 4:  Be Clear!</vt:lpstr>
      <vt:lpstr>Ethical Approval</vt:lpstr>
      <vt:lpstr>  The Team</vt:lpstr>
      <vt:lpstr>Slide 30</vt:lpstr>
      <vt:lpstr>Timeline</vt:lpstr>
      <vt:lpstr>Costing Your Research</vt:lpstr>
      <vt:lpstr>Slide 33</vt:lpstr>
      <vt:lpstr>Dissemination</vt:lpstr>
      <vt:lpstr>Impact</vt:lpstr>
      <vt:lpstr>Slide 36</vt:lpstr>
      <vt:lpstr>The Concluding Statement</vt:lpstr>
      <vt:lpstr>Proposal for Research Funding</vt:lpstr>
      <vt:lpstr>Tip 5:  Heed my advice!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Research Proposal</dc:title>
  <dc:creator>MaryannPC</dc:creator>
  <cp:lastModifiedBy>mhardy</cp:lastModifiedBy>
  <cp:revision>36</cp:revision>
  <dcterms:created xsi:type="dcterms:W3CDTF">2014-01-30T14:14:56Z</dcterms:created>
  <dcterms:modified xsi:type="dcterms:W3CDTF">2015-05-27T01:20:34Z</dcterms:modified>
</cp:coreProperties>
</file>